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Lst>
  <p:notesMasterIdLst>
    <p:notesMasterId r:id="rId4"/>
  </p:notesMasterIdLst>
  <p:sldSz cx="14630400" cy="8229600"/>
  <p:notesSz cx="8229600" cy="14630400"/>
  <p:embeddedFontLst>
    <p:embeddedFont>
      <p:font typeface="Inter"/>
      <p:regular r:id="rId9"/>
    </p:embeddedFont>
    <p:embeddedFont>
      <p:font typeface="Inter"/>
      <p:regular r:id="rId10"/>
    </p:embeddedFont>
    <p:embeddedFont>
      <p:font typeface="Inter"/>
      <p:regular r:id="rId11"/>
    </p:embeddedFont>
    <p:embeddedFont>
      <p:font typeface="Inter"/>
      <p:regular r:id="rId12"/>
    </p:embeddedFont>
    <p:embeddedFont>
      <p:font typeface="Inter"/>
      <p:regular r:id="rId13"/>
    </p:embeddedFont>
    <p:embeddedFont>
      <p:font typeface="Inter"/>
      <p:regular r:id="rId14"/>
    </p:embeddedFont>
    <p:embeddedFont>
      <p:font typeface="Inter"/>
      <p:regular r:id="rId15"/>
    </p:embeddedFont>
    <p:embeddedFont>
      <p:font typeface="Inter"/>
      <p:regular r:id="rId16"/>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9" Type="http://schemas.openxmlformats.org/officeDocument/2006/relationships/font" Target="fonts/font1.fntdata"/><Relationship Id="rId10" Type="http://schemas.openxmlformats.org/officeDocument/2006/relationships/font" Target="fonts/font2.fntdata"/><Relationship Id="rId11" Type="http://schemas.openxmlformats.org/officeDocument/2006/relationships/font" Target="fonts/font3.fntdata"/><Relationship Id="rId12" Type="http://schemas.openxmlformats.org/officeDocument/2006/relationships/font" Target="fonts/font4.fntdata"/><Relationship Id="rId13" Type="http://schemas.openxmlformats.org/officeDocument/2006/relationships/font" Target="fonts/font5.fntdata"/><Relationship Id="rId14" Type="http://schemas.openxmlformats.org/officeDocument/2006/relationships/font" Target="fonts/font6.fntdata"/><Relationship Id="rId15" Type="http://schemas.openxmlformats.org/officeDocument/2006/relationships/font" Target="fonts/font7.fntdata"/><Relationship Id="rId16"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396835" y="413861"/>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3" name="Shape 1"/>
          <p:cNvSpPr/>
          <p:nvPr/>
        </p:nvSpPr>
        <p:spPr>
          <a:xfrm>
            <a:off x="396835" y="722828"/>
            <a:ext cx="13836729" cy="532924"/>
          </a:xfrm>
          <a:prstGeom prst="roundRect">
            <a:avLst>
              <a:gd name="adj" fmla="val 8938"/>
            </a:avLst>
          </a:prstGeom>
          <a:solidFill>
            <a:srgbClr val="F2F2F2"/>
          </a:solidFill>
          <a:ln/>
        </p:spPr>
      </p:sp>
      <p:sp>
        <p:nvSpPr>
          <p:cNvPr id="4" name="Shape 2"/>
          <p:cNvSpPr/>
          <p:nvPr/>
        </p:nvSpPr>
        <p:spPr>
          <a:xfrm>
            <a:off x="391239" y="722828"/>
            <a:ext cx="13847921" cy="532924"/>
          </a:xfrm>
          <a:prstGeom prst="roundRect">
            <a:avLst>
              <a:gd name="adj" fmla="val 3192"/>
            </a:avLst>
          </a:prstGeom>
          <a:solidFill>
            <a:srgbClr val="F2F2F2"/>
          </a:solidFill>
          <a:ln/>
        </p:spPr>
      </p:sp>
      <p:sp>
        <p:nvSpPr>
          <p:cNvPr id="5" name="Text 3"/>
          <p:cNvSpPr/>
          <p:nvPr/>
        </p:nvSpPr>
        <p:spPr>
          <a:xfrm>
            <a:off x="504587" y="807839"/>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Chapter-I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RESOURCES AND DEVELOPMENT Quick Revision Notes </a:t>
            </a:r>
            <a:endParaRPr lang="en-US" sz="850" dirty="0"/>
          </a:p>
        </p:txBody>
      </p:sp>
      <p:sp>
        <p:nvSpPr>
          <p:cNvPr id="6" name="Text 4"/>
          <p:cNvSpPr/>
          <p:nvPr/>
        </p:nvSpPr>
        <p:spPr>
          <a:xfrm>
            <a:off x="396835" y="1383268"/>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Resource  Anything that has utility and can satisfy human needs.  Example: Water, minerals, forests, land, etc.</a:t>
            </a:r>
            <a:endParaRPr lang="en-US" sz="850" dirty="0"/>
          </a:p>
        </p:txBody>
      </p:sp>
      <p:sp>
        <p:nvSpPr>
          <p:cNvPr id="7" name="Text 5"/>
          <p:cNvSpPr/>
          <p:nvPr/>
        </p:nvSpPr>
        <p:spPr>
          <a:xfrm>
            <a:off x="396835" y="1604367"/>
            <a:ext cx="13836729" cy="725805"/>
          </a:xfrm>
          <a:prstGeom prst="rect">
            <a:avLst/>
          </a:prstGeom>
          <a:noFill/>
          <a:ln/>
        </p:spPr>
        <p:txBody>
          <a:bodyPr wrap="square" lIns="0" tIns="0" rIns="0" bIns="0" rtlCol="0" anchor="t"/>
          <a:lstStyle/>
          <a:p>
            <a:pPr algn="l" marL="342900" indent="-342900">
              <a:lnSpc>
                <a:spcPts val="1400"/>
              </a:lnSpc>
              <a:buSzPct val="100000"/>
              <a:buFont typeface="+mj-lt"/>
              <a:buAutoNum type="arabicPeriod" startAt="2"/>
            </a:pPr>
            <a:r>
              <a:rPr lang="en-US" sz="850" dirty="0">
                <a:solidFill>
                  <a:srgbClr val="272525"/>
                </a:solidFill>
                <a:latin typeface="Inter" pitchFamily="34" charset="0"/>
                <a:ea typeface="Inter" pitchFamily="34" charset="-122"/>
                <a:cs typeface="Inter" pitchFamily="34" charset="-120"/>
              </a:rPr>
              <a:t>Types of Resources On the basis of origin:  Biotic - Living (forests, animals, humans).  Abiotic - Non-living (minerals, metals, land). On the basis of exhaustibility:  Renewable - Can be renewed (forests, water, solar energy).  Non-renewable -Limited, exhaustible (coal, petroleum, minerals). On the basis of ownership:  Individual -Owned by private people.  Community - Shared by community (parks, grazing grounds).  National - Under control of the nation (roads, rivers, minerals).  International - Managed by international institutions (oceans beyond 200 nautical miles). On the basis of status of development:  Potential - Available but not used fully (wind in Rajasthan, solar in Gujarat).  Developed Resources in use (coal, petroleum).  Stock - Available but can’t be used with present technology (water as H₂ and O₂).  Reserves - Known and can be used in future (forests, minerals).</a:t>
            </a:r>
            <a:endParaRPr lang="en-US" sz="850" dirty="0"/>
          </a:p>
        </p:txBody>
      </p:sp>
      <p:sp>
        <p:nvSpPr>
          <p:cNvPr id="8" name="Text 6"/>
          <p:cNvSpPr/>
          <p:nvPr/>
        </p:nvSpPr>
        <p:spPr>
          <a:xfrm>
            <a:off x="396835" y="2369820"/>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9" name="Shape 7"/>
          <p:cNvSpPr/>
          <p:nvPr/>
        </p:nvSpPr>
        <p:spPr>
          <a:xfrm>
            <a:off x="396835" y="2678787"/>
            <a:ext cx="13836729" cy="532924"/>
          </a:xfrm>
          <a:prstGeom prst="roundRect">
            <a:avLst>
              <a:gd name="adj" fmla="val 8938"/>
            </a:avLst>
          </a:prstGeom>
          <a:solidFill>
            <a:srgbClr val="F2F2F2"/>
          </a:solidFill>
          <a:ln/>
        </p:spPr>
      </p:sp>
      <p:sp>
        <p:nvSpPr>
          <p:cNvPr id="10" name="Shape 8"/>
          <p:cNvSpPr/>
          <p:nvPr/>
        </p:nvSpPr>
        <p:spPr>
          <a:xfrm>
            <a:off x="391239" y="2678787"/>
            <a:ext cx="13847921" cy="532924"/>
          </a:xfrm>
          <a:prstGeom prst="roundRect">
            <a:avLst>
              <a:gd name="adj" fmla="val 3192"/>
            </a:avLst>
          </a:prstGeom>
          <a:solidFill>
            <a:srgbClr val="F2F2F2"/>
          </a:solidFill>
          <a:ln/>
        </p:spPr>
      </p:sp>
      <p:sp>
        <p:nvSpPr>
          <p:cNvPr id="11" name="Text 9"/>
          <p:cNvSpPr/>
          <p:nvPr/>
        </p:nvSpPr>
        <p:spPr>
          <a:xfrm>
            <a:off x="504587" y="2763798"/>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Sustainable Development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Development that meets present needs without compromising future generations.  Example: Use of solar energy, afforestation, water harvesting.</a:t>
            </a:r>
            <a:endParaRPr lang="en-US" sz="850" dirty="0"/>
          </a:p>
        </p:txBody>
      </p:sp>
      <p:sp>
        <p:nvSpPr>
          <p:cNvPr id="12" name="Text 10"/>
          <p:cNvSpPr/>
          <p:nvPr/>
        </p:nvSpPr>
        <p:spPr>
          <a:xfrm>
            <a:off x="396835" y="3339227"/>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13" name="Shape 11"/>
          <p:cNvSpPr/>
          <p:nvPr/>
        </p:nvSpPr>
        <p:spPr>
          <a:xfrm>
            <a:off x="396835" y="3648194"/>
            <a:ext cx="13836729" cy="532924"/>
          </a:xfrm>
          <a:prstGeom prst="roundRect">
            <a:avLst>
              <a:gd name="adj" fmla="val 8938"/>
            </a:avLst>
          </a:prstGeom>
          <a:solidFill>
            <a:srgbClr val="F2F2F2"/>
          </a:solidFill>
          <a:ln/>
        </p:spPr>
      </p:sp>
      <p:sp>
        <p:nvSpPr>
          <p:cNvPr id="14" name="Shape 12"/>
          <p:cNvSpPr/>
          <p:nvPr/>
        </p:nvSpPr>
        <p:spPr>
          <a:xfrm>
            <a:off x="391239" y="3648194"/>
            <a:ext cx="13847921" cy="532924"/>
          </a:xfrm>
          <a:prstGeom prst="roundRect">
            <a:avLst>
              <a:gd name="adj" fmla="val 3192"/>
            </a:avLst>
          </a:prstGeom>
          <a:solidFill>
            <a:srgbClr val="F2F2F2"/>
          </a:solidFill>
          <a:ln/>
        </p:spPr>
      </p:sp>
      <p:sp>
        <p:nvSpPr>
          <p:cNvPr id="15" name="Text 13"/>
          <p:cNvSpPr/>
          <p:nvPr/>
        </p:nvSpPr>
        <p:spPr>
          <a:xfrm>
            <a:off x="504587" y="3733205"/>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Resource Planning in India Steps: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Identification and inventory of resources.  Evolving a planning structure.  Matching resource plans with national development.</a:t>
            </a:r>
            <a:endParaRPr lang="en-US" sz="850" dirty="0"/>
          </a:p>
        </p:txBody>
      </p:sp>
      <p:sp>
        <p:nvSpPr>
          <p:cNvPr id="16" name="Text 14"/>
          <p:cNvSpPr/>
          <p:nvPr/>
        </p:nvSpPr>
        <p:spPr>
          <a:xfrm>
            <a:off x="396835" y="4308634"/>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7" name="Shape 15"/>
          <p:cNvSpPr/>
          <p:nvPr/>
        </p:nvSpPr>
        <p:spPr>
          <a:xfrm>
            <a:off x="396835" y="4617601"/>
            <a:ext cx="13836729" cy="532924"/>
          </a:xfrm>
          <a:prstGeom prst="roundRect">
            <a:avLst>
              <a:gd name="adj" fmla="val 8938"/>
            </a:avLst>
          </a:prstGeom>
          <a:solidFill>
            <a:srgbClr val="F2F2F2"/>
          </a:solidFill>
          <a:ln/>
        </p:spPr>
      </p:sp>
      <p:sp>
        <p:nvSpPr>
          <p:cNvPr id="18" name="Shape 16"/>
          <p:cNvSpPr/>
          <p:nvPr/>
        </p:nvSpPr>
        <p:spPr>
          <a:xfrm>
            <a:off x="391239" y="4617601"/>
            <a:ext cx="13847921" cy="532924"/>
          </a:xfrm>
          <a:prstGeom prst="roundRect">
            <a:avLst>
              <a:gd name="adj" fmla="val 3192"/>
            </a:avLst>
          </a:prstGeom>
          <a:solidFill>
            <a:srgbClr val="F2F2F2"/>
          </a:solidFill>
          <a:ln/>
        </p:spPr>
      </p:sp>
      <p:sp>
        <p:nvSpPr>
          <p:cNvPr id="19" name="Text 17"/>
          <p:cNvSpPr/>
          <p:nvPr/>
        </p:nvSpPr>
        <p:spPr>
          <a:xfrm>
            <a:off x="504587" y="4702612"/>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Problems of Resource Utilisation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Unequal distribution of resources. • Over-exploitation → environmental problems. • Depletion of non-renewable resources. </a:t>
            </a:r>
            <a:endParaRPr lang="en-US" sz="850" dirty="0"/>
          </a:p>
        </p:txBody>
      </p:sp>
      <p:sp>
        <p:nvSpPr>
          <p:cNvPr id="20" name="Text 18"/>
          <p:cNvSpPr/>
          <p:nvPr/>
        </p:nvSpPr>
        <p:spPr>
          <a:xfrm>
            <a:off x="396835" y="5278041"/>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21" name="Shape 19"/>
          <p:cNvSpPr/>
          <p:nvPr/>
        </p:nvSpPr>
        <p:spPr>
          <a:xfrm>
            <a:off x="396835" y="5587008"/>
            <a:ext cx="13836729" cy="714375"/>
          </a:xfrm>
          <a:prstGeom prst="roundRect">
            <a:avLst>
              <a:gd name="adj" fmla="val 6668"/>
            </a:avLst>
          </a:prstGeom>
          <a:solidFill>
            <a:srgbClr val="F2F2F2"/>
          </a:solidFill>
          <a:ln/>
        </p:spPr>
      </p:sp>
      <p:sp>
        <p:nvSpPr>
          <p:cNvPr id="22" name="Shape 20"/>
          <p:cNvSpPr/>
          <p:nvPr/>
        </p:nvSpPr>
        <p:spPr>
          <a:xfrm>
            <a:off x="391239" y="5587008"/>
            <a:ext cx="13847921" cy="714375"/>
          </a:xfrm>
          <a:prstGeom prst="roundRect">
            <a:avLst>
              <a:gd name="adj" fmla="val 2381"/>
            </a:avLst>
          </a:prstGeom>
          <a:solidFill>
            <a:srgbClr val="F2F2F2"/>
          </a:solidFill>
          <a:ln/>
        </p:spPr>
      </p:sp>
      <p:sp>
        <p:nvSpPr>
          <p:cNvPr id="23" name="Text 21"/>
          <p:cNvSpPr/>
          <p:nvPr/>
        </p:nvSpPr>
        <p:spPr>
          <a:xfrm>
            <a:off x="504587" y="5672018"/>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Land Resources in India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Types of Land:  Net Sown Area (cultivated land).  Fallow Land (uncultivated for some time).  Permanent Pastures, Forests, Waste Land. Land Degradation Causes:  Deforestation, overgrazing, mining, over-irrigation, industrial waste. Measures:  Afforestation, proper irrigation, control of grazing, land reclamation.</a:t>
            </a:r>
            <a:endParaRPr lang="en-US" sz="850" dirty="0"/>
          </a:p>
        </p:txBody>
      </p:sp>
      <p:sp>
        <p:nvSpPr>
          <p:cNvPr id="24" name="Text 22"/>
          <p:cNvSpPr/>
          <p:nvPr/>
        </p:nvSpPr>
        <p:spPr>
          <a:xfrm>
            <a:off x="396835" y="6428899"/>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25" name="Shape 23"/>
          <p:cNvSpPr/>
          <p:nvPr/>
        </p:nvSpPr>
        <p:spPr>
          <a:xfrm>
            <a:off x="396835" y="6737866"/>
            <a:ext cx="13836729" cy="714375"/>
          </a:xfrm>
          <a:prstGeom prst="roundRect">
            <a:avLst>
              <a:gd name="adj" fmla="val 6668"/>
            </a:avLst>
          </a:prstGeom>
          <a:solidFill>
            <a:srgbClr val="F2F2F2"/>
          </a:solidFill>
          <a:ln/>
        </p:spPr>
      </p:sp>
      <p:sp>
        <p:nvSpPr>
          <p:cNvPr id="26" name="Shape 24"/>
          <p:cNvSpPr/>
          <p:nvPr/>
        </p:nvSpPr>
        <p:spPr>
          <a:xfrm>
            <a:off x="391239" y="6737866"/>
            <a:ext cx="13847921" cy="714375"/>
          </a:xfrm>
          <a:prstGeom prst="roundRect">
            <a:avLst>
              <a:gd name="adj" fmla="val 2381"/>
            </a:avLst>
          </a:prstGeom>
          <a:solidFill>
            <a:srgbClr val="F2F2F2"/>
          </a:solidFill>
          <a:ln/>
        </p:spPr>
      </p:sp>
      <p:sp>
        <p:nvSpPr>
          <p:cNvPr id="27" name="Text 25"/>
          <p:cNvSpPr/>
          <p:nvPr/>
        </p:nvSpPr>
        <p:spPr>
          <a:xfrm>
            <a:off x="504587" y="6822877"/>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Soil as a Resource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Types of Soil in India:  Alluvial Soil – Fertile, found in northern plains, supports agriculture.  Black Soil – Cotton soil, found in Deccan plateau.  Red Soil – Poor in nutrients, found in Tamil Nadu, Karnataka.  Laterite Soil – Less fertile, found in high rainfall areas.  Arid Soil – Sandy, less moisture, Rajasthan.  Forest Soil – Found in hilly and mountainous areas.</a:t>
            </a:r>
            <a:endParaRPr lang="en-US" sz="850" dirty="0"/>
          </a:p>
        </p:txBody>
      </p:sp>
      <p:sp>
        <p:nvSpPr>
          <p:cNvPr id="28" name="Text 26"/>
          <p:cNvSpPr/>
          <p:nvPr/>
        </p:nvSpPr>
        <p:spPr>
          <a:xfrm>
            <a:off x="396835" y="7579757"/>
            <a:ext cx="13836729" cy="181451"/>
          </a:xfrm>
          <a:prstGeom prst="rect">
            <a:avLst/>
          </a:prstGeom>
          <a:noFill/>
          <a:ln/>
        </p:spPr>
        <p:txBody>
          <a:bodyPr wrap="none" lIns="0" tIns="0" rIns="0" bIns="0" rtlCol="0" anchor="t"/>
          <a:lstStyle/>
          <a:p>
            <a:pPr algn="l" lvl="3" marL="1371600" indent="-342900">
              <a:lnSpc>
                <a:spcPts val="1400"/>
              </a:lnSpc>
              <a:buSzPct val="100000"/>
              <a:buFont typeface="+mj-lt"/>
              <a:buAutoNum type="arabicPeriod" startAt="1"/>
            </a:pPr>
            <a:endParaRPr lang="en-US" sz="850" dirty="0"/>
          </a:p>
        </p:txBody>
      </p:sp>
      <p:sp>
        <p:nvSpPr>
          <p:cNvPr id="29" name="Shape 27"/>
          <p:cNvSpPr/>
          <p:nvPr/>
        </p:nvSpPr>
        <p:spPr>
          <a:xfrm>
            <a:off x="396835" y="7888724"/>
            <a:ext cx="13836729" cy="532924"/>
          </a:xfrm>
          <a:prstGeom prst="roundRect">
            <a:avLst>
              <a:gd name="adj" fmla="val 8938"/>
            </a:avLst>
          </a:prstGeom>
          <a:solidFill>
            <a:srgbClr val="F2F2F2"/>
          </a:solidFill>
          <a:ln/>
        </p:spPr>
      </p:sp>
      <p:sp>
        <p:nvSpPr>
          <p:cNvPr id="30" name="Shape 28"/>
          <p:cNvSpPr/>
          <p:nvPr/>
        </p:nvSpPr>
        <p:spPr>
          <a:xfrm>
            <a:off x="391239" y="7888724"/>
            <a:ext cx="13847921" cy="532924"/>
          </a:xfrm>
          <a:prstGeom prst="roundRect">
            <a:avLst>
              <a:gd name="adj" fmla="val 3192"/>
            </a:avLst>
          </a:prstGeom>
          <a:solidFill>
            <a:srgbClr val="F2F2F2"/>
          </a:solidFill>
          <a:ln/>
        </p:spPr>
      </p:sp>
      <p:sp>
        <p:nvSpPr>
          <p:cNvPr id="31" name="Text 29"/>
          <p:cNvSpPr/>
          <p:nvPr/>
        </p:nvSpPr>
        <p:spPr>
          <a:xfrm>
            <a:off x="504587" y="7973735"/>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Soil Erosion Causes: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Wind, water, deforestation, overgrazing.</a:t>
            </a:r>
            <a:endParaRPr lang="en-US" sz="850" dirty="0"/>
          </a:p>
        </p:txBody>
      </p:sp>
      <p:sp>
        <p:nvSpPr>
          <p:cNvPr id="32" name="Text 30"/>
          <p:cNvSpPr/>
          <p:nvPr/>
        </p:nvSpPr>
        <p:spPr>
          <a:xfrm>
            <a:off x="396835" y="8549164"/>
            <a:ext cx="13836729" cy="181451"/>
          </a:xfrm>
          <a:prstGeom prst="rect">
            <a:avLst/>
          </a:prstGeom>
          <a:noFill/>
          <a:ln/>
        </p:spPr>
        <p:txBody>
          <a:bodyPr wrap="none" lIns="0" tIns="0" rIns="0" bIns="0" rtlCol="0" anchor="t"/>
          <a:lstStyle/>
          <a:p>
            <a:pPr algn="l" lvl="4" marL="1714500" indent="-342900">
              <a:lnSpc>
                <a:spcPts val="1400"/>
              </a:lnSpc>
              <a:buSzPct val="100000"/>
              <a:buFont typeface="+mj-lt"/>
              <a:buAutoNum type="arabicPeriod" startAt="1"/>
            </a:pPr>
            <a:endParaRPr lang="en-US" sz="850" dirty="0"/>
          </a:p>
        </p:txBody>
      </p:sp>
      <p:sp>
        <p:nvSpPr>
          <p:cNvPr id="33" name="Shape 31"/>
          <p:cNvSpPr/>
          <p:nvPr/>
        </p:nvSpPr>
        <p:spPr>
          <a:xfrm>
            <a:off x="396835" y="8858131"/>
            <a:ext cx="13836729" cy="714375"/>
          </a:xfrm>
          <a:prstGeom prst="roundRect">
            <a:avLst>
              <a:gd name="adj" fmla="val 6668"/>
            </a:avLst>
          </a:prstGeom>
          <a:solidFill>
            <a:srgbClr val="F2F2F2"/>
          </a:solidFill>
          <a:ln/>
        </p:spPr>
      </p:sp>
      <p:sp>
        <p:nvSpPr>
          <p:cNvPr id="34" name="Shape 32"/>
          <p:cNvSpPr/>
          <p:nvPr/>
        </p:nvSpPr>
        <p:spPr>
          <a:xfrm>
            <a:off x="391239" y="8858131"/>
            <a:ext cx="13847921" cy="714375"/>
          </a:xfrm>
          <a:prstGeom prst="roundRect">
            <a:avLst>
              <a:gd name="adj" fmla="val 2381"/>
            </a:avLst>
          </a:prstGeom>
          <a:solidFill>
            <a:srgbClr val="F2F2F2"/>
          </a:solidFill>
          <a:ln/>
        </p:spPr>
      </p:sp>
      <p:sp>
        <p:nvSpPr>
          <p:cNvPr id="35" name="Text 33"/>
          <p:cNvSpPr/>
          <p:nvPr/>
        </p:nvSpPr>
        <p:spPr>
          <a:xfrm>
            <a:off x="504587" y="8943142"/>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Conservation Methods: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Afforestation, contour ploughing, terrace farming, crop rotation, strip cropping, shelter belts. Key terms for Quick Recall  Resources -Utility + Value  Sustainable Development - Present needs + Future safety  Land Degradation - Overuse of land  Soil Conservation - Afforestation, terrace farming, strip cropping</a:t>
            </a:r>
            <a:endParaRPr lang="en-US" sz="850" dirty="0"/>
          </a:p>
        </p:txBody>
      </p:sp>
      <p:sp>
        <p:nvSpPr>
          <p:cNvPr id="36" name="Text 34"/>
          <p:cNvSpPr/>
          <p:nvPr/>
        </p:nvSpPr>
        <p:spPr>
          <a:xfrm>
            <a:off x="396835" y="9700022"/>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Question and Answers</a:t>
            </a:r>
            <a:endParaRPr lang="en-US" sz="850" dirty="0"/>
          </a:p>
        </p:txBody>
      </p:sp>
      <p:sp>
        <p:nvSpPr>
          <p:cNvPr id="37" name="Text 35"/>
          <p:cNvSpPr/>
          <p:nvPr/>
        </p:nvSpPr>
        <p:spPr>
          <a:xfrm>
            <a:off x="396835" y="10008989"/>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38" name="Shape 36"/>
          <p:cNvSpPr/>
          <p:nvPr/>
        </p:nvSpPr>
        <p:spPr>
          <a:xfrm>
            <a:off x="396835" y="10317956"/>
            <a:ext cx="13836729" cy="532924"/>
          </a:xfrm>
          <a:prstGeom prst="roundRect">
            <a:avLst>
              <a:gd name="adj" fmla="val 8938"/>
            </a:avLst>
          </a:prstGeom>
          <a:solidFill>
            <a:srgbClr val="F2F2F2"/>
          </a:solidFill>
          <a:ln/>
        </p:spPr>
      </p:sp>
      <p:sp>
        <p:nvSpPr>
          <p:cNvPr id="39" name="Shape 37"/>
          <p:cNvSpPr/>
          <p:nvPr/>
        </p:nvSpPr>
        <p:spPr>
          <a:xfrm>
            <a:off x="391239" y="10317956"/>
            <a:ext cx="13847921" cy="532924"/>
          </a:xfrm>
          <a:prstGeom prst="roundRect">
            <a:avLst>
              <a:gd name="adj" fmla="val 3192"/>
            </a:avLst>
          </a:prstGeom>
          <a:solidFill>
            <a:srgbClr val="F2F2F2"/>
          </a:solidFill>
          <a:ln/>
        </p:spPr>
      </p:sp>
      <p:sp>
        <p:nvSpPr>
          <p:cNvPr id="40" name="Text 38"/>
          <p:cNvSpPr/>
          <p:nvPr/>
        </p:nvSpPr>
        <p:spPr>
          <a:xfrm>
            <a:off x="504587" y="10402967"/>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What is Resources?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Everything available in our environment which can be used to satisfy our needs is called a resource. Eg. Minerals, forests, fossil fuels etc. </a:t>
            </a:r>
            <a:endParaRPr lang="en-US" sz="850" dirty="0"/>
          </a:p>
        </p:txBody>
      </p:sp>
      <p:sp>
        <p:nvSpPr>
          <p:cNvPr id="41" name="Text 39"/>
          <p:cNvSpPr/>
          <p:nvPr/>
        </p:nvSpPr>
        <p:spPr>
          <a:xfrm>
            <a:off x="396835" y="10978396"/>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42" name="Shape 40"/>
          <p:cNvSpPr/>
          <p:nvPr/>
        </p:nvSpPr>
        <p:spPr>
          <a:xfrm>
            <a:off x="396835" y="11287363"/>
            <a:ext cx="13836729" cy="714375"/>
          </a:xfrm>
          <a:prstGeom prst="roundRect">
            <a:avLst>
              <a:gd name="adj" fmla="val 6668"/>
            </a:avLst>
          </a:prstGeom>
          <a:solidFill>
            <a:srgbClr val="F2F2F2"/>
          </a:solidFill>
          <a:ln/>
        </p:spPr>
      </p:sp>
      <p:sp>
        <p:nvSpPr>
          <p:cNvPr id="43" name="Shape 41"/>
          <p:cNvSpPr/>
          <p:nvPr/>
        </p:nvSpPr>
        <p:spPr>
          <a:xfrm>
            <a:off x="391239" y="11287363"/>
            <a:ext cx="13847921" cy="714375"/>
          </a:xfrm>
          <a:prstGeom prst="roundRect">
            <a:avLst>
              <a:gd name="adj" fmla="val 2381"/>
            </a:avLst>
          </a:prstGeom>
          <a:solidFill>
            <a:srgbClr val="F2F2F2"/>
          </a:solidFill>
          <a:ln/>
        </p:spPr>
      </p:sp>
      <p:sp>
        <p:nvSpPr>
          <p:cNvPr id="44" name="Text 42"/>
          <p:cNvSpPr/>
          <p:nvPr/>
        </p:nvSpPr>
        <p:spPr>
          <a:xfrm>
            <a:off x="504587" y="11372374"/>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Explain the classification of resources on the basis of origin and give one example of each?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Resources can be classified in the following four ways: a) On the basis of Origin: Biotic and Abiotic b) On the basis of exhaustibility: Renewable ad Non-renewable c) On the basis of ownership: Individual (Personal), Community, National and International d) On the basis of status and development: Potential, Developed, Reserve and Stock </a:t>
            </a:r>
            <a:endParaRPr lang="en-US" sz="850" dirty="0"/>
          </a:p>
        </p:txBody>
      </p:sp>
      <p:sp>
        <p:nvSpPr>
          <p:cNvPr id="45" name="Text 43"/>
          <p:cNvSpPr/>
          <p:nvPr/>
        </p:nvSpPr>
        <p:spPr>
          <a:xfrm>
            <a:off x="396835" y="12129254"/>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46" name="Shape 44"/>
          <p:cNvSpPr/>
          <p:nvPr/>
        </p:nvSpPr>
        <p:spPr>
          <a:xfrm>
            <a:off x="396835" y="12438221"/>
            <a:ext cx="13836729" cy="532924"/>
          </a:xfrm>
          <a:prstGeom prst="roundRect">
            <a:avLst>
              <a:gd name="adj" fmla="val 8938"/>
            </a:avLst>
          </a:prstGeom>
          <a:solidFill>
            <a:srgbClr val="F2F2F2"/>
          </a:solidFill>
          <a:ln/>
        </p:spPr>
      </p:sp>
      <p:sp>
        <p:nvSpPr>
          <p:cNvPr id="47" name="Shape 45"/>
          <p:cNvSpPr/>
          <p:nvPr/>
        </p:nvSpPr>
        <p:spPr>
          <a:xfrm>
            <a:off x="391239" y="12438221"/>
            <a:ext cx="13847921" cy="532924"/>
          </a:xfrm>
          <a:prstGeom prst="roundRect">
            <a:avLst>
              <a:gd name="adj" fmla="val 3192"/>
            </a:avLst>
          </a:prstGeom>
          <a:solidFill>
            <a:srgbClr val="F2F2F2"/>
          </a:solidFill>
          <a:ln/>
        </p:spPr>
      </p:sp>
      <p:sp>
        <p:nvSpPr>
          <p:cNvPr id="48" name="Text 46"/>
          <p:cNvSpPr/>
          <p:nvPr/>
        </p:nvSpPr>
        <p:spPr>
          <a:xfrm>
            <a:off x="504587" y="12523232"/>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What is Biotic resource?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Biotic Resources are that come from living things such as Plants - trees, crops, fruits, forests Animals - cattle, fish, birds, insects Humans- skills, labour, knowled Human beings, Animals, Plants,fish, birds,crops,fruits forests, etc.</a:t>
            </a:r>
            <a:endParaRPr lang="en-US" sz="850" dirty="0"/>
          </a:p>
        </p:txBody>
      </p:sp>
      <p:sp>
        <p:nvSpPr>
          <p:cNvPr id="49" name="Text 47"/>
          <p:cNvSpPr/>
          <p:nvPr/>
        </p:nvSpPr>
        <p:spPr>
          <a:xfrm>
            <a:off x="396835" y="13098661"/>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50" name="Shape 48"/>
          <p:cNvSpPr/>
          <p:nvPr/>
        </p:nvSpPr>
        <p:spPr>
          <a:xfrm>
            <a:off x="396835" y="13407628"/>
            <a:ext cx="13836729" cy="532924"/>
          </a:xfrm>
          <a:prstGeom prst="roundRect">
            <a:avLst>
              <a:gd name="adj" fmla="val 8938"/>
            </a:avLst>
          </a:prstGeom>
          <a:solidFill>
            <a:srgbClr val="F2F2F2"/>
          </a:solidFill>
          <a:ln/>
        </p:spPr>
      </p:sp>
      <p:sp>
        <p:nvSpPr>
          <p:cNvPr id="51" name="Shape 49"/>
          <p:cNvSpPr/>
          <p:nvPr/>
        </p:nvSpPr>
        <p:spPr>
          <a:xfrm>
            <a:off x="391239" y="13407628"/>
            <a:ext cx="13847921" cy="532924"/>
          </a:xfrm>
          <a:prstGeom prst="roundRect">
            <a:avLst>
              <a:gd name="adj" fmla="val 3192"/>
            </a:avLst>
          </a:prstGeom>
          <a:solidFill>
            <a:srgbClr val="F2F2F2"/>
          </a:solidFill>
          <a:ln/>
        </p:spPr>
      </p:sp>
      <p:sp>
        <p:nvSpPr>
          <p:cNvPr id="52" name="Text 50"/>
          <p:cNvSpPr/>
          <p:nvPr/>
        </p:nvSpPr>
        <p:spPr>
          <a:xfrm>
            <a:off x="504587" y="13492639"/>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What is Abiotic Resources?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Include all non-living things, eg. Rocks and Minerals.</a:t>
            </a:r>
            <a:endParaRPr lang="en-US" sz="850" dirty="0"/>
          </a:p>
        </p:txBody>
      </p:sp>
      <p:sp>
        <p:nvSpPr>
          <p:cNvPr id="53" name="Text 51"/>
          <p:cNvSpPr/>
          <p:nvPr/>
        </p:nvSpPr>
        <p:spPr>
          <a:xfrm>
            <a:off x="396835" y="14068068"/>
            <a:ext cx="13836729" cy="181451"/>
          </a:xfrm>
          <a:prstGeom prst="rect">
            <a:avLst/>
          </a:prstGeom>
          <a:noFill/>
          <a:ln/>
        </p:spPr>
        <p:txBody>
          <a:bodyPr wrap="none" lIns="0" tIns="0" rIns="0" bIns="0" rtlCol="0" anchor="t"/>
          <a:lstStyle/>
          <a:p>
            <a:pPr algn="l" lvl="3" marL="1371600" indent="-342900">
              <a:lnSpc>
                <a:spcPts val="1400"/>
              </a:lnSpc>
              <a:buSzPct val="100000"/>
              <a:buFont typeface="+mj-lt"/>
              <a:buAutoNum type="arabicPeriod" startAt="1"/>
            </a:pPr>
            <a:endParaRPr lang="en-US" sz="850" dirty="0"/>
          </a:p>
        </p:txBody>
      </p:sp>
      <p:sp>
        <p:nvSpPr>
          <p:cNvPr id="54" name="Shape 52"/>
          <p:cNvSpPr/>
          <p:nvPr/>
        </p:nvSpPr>
        <p:spPr>
          <a:xfrm>
            <a:off x="396835" y="14377035"/>
            <a:ext cx="13836729" cy="532924"/>
          </a:xfrm>
          <a:prstGeom prst="roundRect">
            <a:avLst>
              <a:gd name="adj" fmla="val 8938"/>
            </a:avLst>
          </a:prstGeom>
          <a:solidFill>
            <a:srgbClr val="F2F2F2"/>
          </a:solidFill>
          <a:ln/>
        </p:spPr>
      </p:sp>
      <p:sp>
        <p:nvSpPr>
          <p:cNvPr id="55" name="Shape 53"/>
          <p:cNvSpPr/>
          <p:nvPr/>
        </p:nvSpPr>
        <p:spPr>
          <a:xfrm>
            <a:off x="391239" y="14377035"/>
            <a:ext cx="13847921" cy="532924"/>
          </a:xfrm>
          <a:prstGeom prst="roundRect">
            <a:avLst>
              <a:gd name="adj" fmla="val 3192"/>
            </a:avLst>
          </a:prstGeom>
          <a:solidFill>
            <a:srgbClr val="F2F2F2"/>
          </a:solidFill>
          <a:ln/>
        </p:spPr>
      </p:sp>
      <p:sp>
        <p:nvSpPr>
          <p:cNvPr id="56" name="Text 54"/>
          <p:cNvSpPr/>
          <p:nvPr/>
        </p:nvSpPr>
        <p:spPr>
          <a:xfrm>
            <a:off x="504587" y="14462046"/>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What is Renewable Resources?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The resources which can be renewed or reproduced by physical, chemical and mechanical processes are known as renewable/ replenishable resources, eg. water, wildlife, forests, solar energy, wind energy etc.</a:t>
            </a:r>
            <a:endParaRPr lang="en-US" sz="850" dirty="0"/>
          </a:p>
        </p:txBody>
      </p:sp>
      <p:sp>
        <p:nvSpPr>
          <p:cNvPr id="57" name="Text 55"/>
          <p:cNvSpPr/>
          <p:nvPr/>
        </p:nvSpPr>
        <p:spPr>
          <a:xfrm>
            <a:off x="396835" y="15037475"/>
            <a:ext cx="13836729" cy="181451"/>
          </a:xfrm>
          <a:prstGeom prst="rect">
            <a:avLst/>
          </a:prstGeom>
          <a:noFill/>
          <a:ln/>
        </p:spPr>
        <p:txBody>
          <a:bodyPr wrap="none" lIns="0" tIns="0" rIns="0" bIns="0" rtlCol="0" anchor="t"/>
          <a:lstStyle/>
          <a:p>
            <a:pPr algn="l" lvl="4" marL="1714500" indent="-342900">
              <a:lnSpc>
                <a:spcPts val="1400"/>
              </a:lnSpc>
              <a:buSzPct val="100000"/>
              <a:buFont typeface="+mj-lt"/>
              <a:buAutoNum type="arabicPeriod" startAt="1"/>
            </a:pPr>
            <a:endParaRPr lang="en-US" sz="850" dirty="0"/>
          </a:p>
        </p:txBody>
      </p:sp>
      <p:sp>
        <p:nvSpPr>
          <p:cNvPr id="58" name="Shape 56"/>
          <p:cNvSpPr/>
          <p:nvPr/>
        </p:nvSpPr>
        <p:spPr>
          <a:xfrm>
            <a:off x="396835" y="15346442"/>
            <a:ext cx="13836729" cy="532924"/>
          </a:xfrm>
          <a:prstGeom prst="roundRect">
            <a:avLst>
              <a:gd name="adj" fmla="val 8938"/>
            </a:avLst>
          </a:prstGeom>
          <a:solidFill>
            <a:srgbClr val="F2F2F2"/>
          </a:solidFill>
          <a:ln/>
        </p:spPr>
      </p:sp>
      <p:sp>
        <p:nvSpPr>
          <p:cNvPr id="59" name="Shape 57"/>
          <p:cNvSpPr/>
          <p:nvPr/>
        </p:nvSpPr>
        <p:spPr>
          <a:xfrm>
            <a:off x="391239" y="15346442"/>
            <a:ext cx="13847921" cy="532924"/>
          </a:xfrm>
          <a:prstGeom prst="roundRect">
            <a:avLst>
              <a:gd name="adj" fmla="val 3192"/>
            </a:avLst>
          </a:prstGeom>
          <a:solidFill>
            <a:srgbClr val="F2F2F2"/>
          </a:solidFill>
          <a:ln/>
        </p:spPr>
      </p:sp>
      <p:sp>
        <p:nvSpPr>
          <p:cNvPr id="60" name="Text 58"/>
          <p:cNvSpPr/>
          <p:nvPr/>
        </p:nvSpPr>
        <p:spPr>
          <a:xfrm>
            <a:off x="504587" y="15431453"/>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What is Non-renewable Resources?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The resources which once get exhausted cannot be remade. They take a long geological period of time, i.e., millions of years in their formation, e.g., minerals, fossil fuels etc.</a:t>
            </a:r>
            <a:endParaRPr lang="en-US" sz="850" dirty="0"/>
          </a:p>
        </p:txBody>
      </p:sp>
      <p:sp>
        <p:nvSpPr>
          <p:cNvPr id="61" name="Text 59"/>
          <p:cNvSpPr/>
          <p:nvPr/>
        </p:nvSpPr>
        <p:spPr>
          <a:xfrm>
            <a:off x="396835" y="16006882"/>
            <a:ext cx="13836729" cy="181451"/>
          </a:xfrm>
          <a:prstGeom prst="rect">
            <a:avLst/>
          </a:prstGeom>
          <a:noFill/>
          <a:ln/>
        </p:spPr>
        <p:txBody>
          <a:bodyPr wrap="none" lIns="0" tIns="0" rIns="0" bIns="0" rtlCol="0" anchor="t"/>
          <a:lstStyle/>
          <a:p>
            <a:pPr algn="l" lvl="5" marL="2057400" indent="-342900">
              <a:lnSpc>
                <a:spcPts val="1400"/>
              </a:lnSpc>
              <a:buSzPct val="100000"/>
              <a:buFont typeface="+mj-lt"/>
              <a:buAutoNum type="arabicPeriod" startAt="1"/>
            </a:pPr>
            <a:endParaRPr lang="en-US" sz="850" dirty="0"/>
          </a:p>
        </p:txBody>
      </p:sp>
      <p:sp>
        <p:nvSpPr>
          <p:cNvPr id="62" name="Shape 60"/>
          <p:cNvSpPr/>
          <p:nvPr/>
        </p:nvSpPr>
        <p:spPr>
          <a:xfrm>
            <a:off x="396835" y="16315849"/>
            <a:ext cx="13836729" cy="532924"/>
          </a:xfrm>
          <a:prstGeom prst="roundRect">
            <a:avLst>
              <a:gd name="adj" fmla="val 8938"/>
            </a:avLst>
          </a:prstGeom>
          <a:solidFill>
            <a:srgbClr val="F2F2F2"/>
          </a:solidFill>
          <a:ln/>
        </p:spPr>
      </p:sp>
      <p:sp>
        <p:nvSpPr>
          <p:cNvPr id="63" name="Shape 61"/>
          <p:cNvSpPr/>
          <p:nvPr/>
        </p:nvSpPr>
        <p:spPr>
          <a:xfrm>
            <a:off x="391239" y="16315849"/>
            <a:ext cx="13847921" cy="532924"/>
          </a:xfrm>
          <a:prstGeom prst="roundRect">
            <a:avLst>
              <a:gd name="adj" fmla="val 3192"/>
            </a:avLst>
          </a:prstGeom>
          <a:solidFill>
            <a:srgbClr val="F2F2F2"/>
          </a:solidFill>
          <a:ln/>
        </p:spPr>
      </p:sp>
      <p:sp>
        <p:nvSpPr>
          <p:cNvPr id="64" name="Text 62"/>
          <p:cNvSpPr/>
          <p:nvPr/>
        </p:nvSpPr>
        <p:spPr>
          <a:xfrm>
            <a:off x="504587" y="16400859"/>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Write two types of renewable resources and give one example of each type?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Two types of renewable resources are as follows:  Continuous or Flow Resources, eg. Wind and Water resources.  Biological Resources, e.g., Natural vegetation (forests) and Wildlife.</a:t>
            </a:r>
            <a:endParaRPr lang="en-US" sz="850" dirty="0"/>
          </a:p>
        </p:txBody>
      </p:sp>
      <p:sp>
        <p:nvSpPr>
          <p:cNvPr id="65" name="Text 63"/>
          <p:cNvSpPr/>
          <p:nvPr/>
        </p:nvSpPr>
        <p:spPr>
          <a:xfrm>
            <a:off x="396835" y="16976288"/>
            <a:ext cx="13836729" cy="181451"/>
          </a:xfrm>
          <a:prstGeom prst="rect">
            <a:avLst/>
          </a:prstGeom>
          <a:noFill/>
          <a:ln/>
        </p:spPr>
        <p:txBody>
          <a:bodyPr wrap="none" lIns="0" tIns="0" rIns="0" bIns="0" rtlCol="0" anchor="t"/>
          <a:lstStyle/>
          <a:p>
            <a:pPr algn="l" lvl="6" marL="2400300" indent="-342900">
              <a:lnSpc>
                <a:spcPts val="1400"/>
              </a:lnSpc>
              <a:buSzPct val="100000"/>
              <a:buFont typeface="+mj-lt"/>
              <a:buAutoNum type="arabicPeriod" startAt="1"/>
            </a:pPr>
            <a:endParaRPr lang="en-US" sz="850" dirty="0"/>
          </a:p>
        </p:txBody>
      </p:sp>
      <p:sp>
        <p:nvSpPr>
          <p:cNvPr id="66" name="Shape 64"/>
          <p:cNvSpPr/>
          <p:nvPr/>
        </p:nvSpPr>
        <p:spPr>
          <a:xfrm>
            <a:off x="396835" y="17285256"/>
            <a:ext cx="13836729" cy="714375"/>
          </a:xfrm>
          <a:prstGeom prst="roundRect">
            <a:avLst>
              <a:gd name="adj" fmla="val 6668"/>
            </a:avLst>
          </a:prstGeom>
          <a:solidFill>
            <a:srgbClr val="F2F2F2"/>
          </a:solidFill>
          <a:ln/>
        </p:spPr>
      </p:sp>
      <p:sp>
        <p:nvSpPr>
          <p:cNvPr id="67" name="Shape 65"/>
          <p:cNvSpPr/>
          <p:nvPr/>
        </p:nvSpPr>
        <p:spPr>
          <a:xfrm>
            <a:off x="391239" y="17285256"/>
            <a:ext cx="13847921" cy="714375"/>
          </a:xfrm>
          <a:prstGeom prst="roundRect">
            <a:avLst>
              <a:gd name="adj" fmla="val 2381"/>
            </a:avLst>
          </a:prstGeom>
          <a:solidFill>
            <a:srgbClr val="F2F2F2"/>
          </a:solidFill>
          <a:ln/>
        </p:spPr>
      </p:sp>
      <p:sp>
        <p:nvSpPr>
          <p:cNvPr id="68" name="Text 66"/>
          <p:cNvSpPr/>
          <p:nvPr/>
        </p:nvSpPr>
        <p:spPr>
          <a:xfrm>
            <a:off x="504587" y="17370266"/>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Write two characteristics of non-renewable resources and write their two broad categories with examples.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Two characteristics of non-renewable resources: i) They cannot be recycled and get exhausted with their use ii) They take millions of years in their formation and Two broad categories of non-renewable resources: iii) Recyclable resources, e.g., metals. iv) Non-recyclable resources, e.g., fossil fuels.</a:t>
            </a:r>
            <a:endParaRPr lang="en-US" sz="850" dirty="0"/>
          </a:p>
        </p:txBody>
      </p:sp>
      <p:sp>
        <p:nvSpPr>
          <p:cNvPr id="69" name="Text 67"/>
          <p:cNvSpPr/>
          <p:nvPr/>
        </p:nvSpPr>
        <p:spPr>
          <a:xfrm>
            <a:off x="396835" y="18127147"/>
            <a:ext cx="13836729" cy="181451"/>
          </a:xfrm>
          <a:prstGeom prst="rect">
            <a:avLst/>
          </a:prstGeom>
          <a:noFill/>
          <a:ln/>
        </p:spPr>
        <p:txBody>
          <a:bodyPr wrap="none" lIns="0" tIns="0" rIns="0" bIns="0" rtlCol="0" anchor="t"/>
          <a:lstStyle/>
          <a:p>
            <a:pPr algn="l" lvl="7" marL="2743200" indent="-342900">
              <a:lnSpc>
                <a:spcPts val="1400"/>
              </a:lnSpc>
              <a:buSzPct val="100000"/>
              <a:buFont typeface="+mj-lt"/>
              <a:buAutoNum type="arabicPeriod" startAt="1"/>
            </a:pPr>
            <a:endParaRPr lang="en-US" sz="850" dirty="0"/>
          </a:p>
        </p:txBody>
      </p:sp>
      <p:sp>
        <p:nvSpPr>
          <p:cNvPr id="70" name="Shape 68"/>
          <p:cNvSpPr/>
          <p:nvPr/>
        </p:nvSpPr>
        <p:spPr>
          <a:xfrm>
            <a:off x="396835" y="18436114"/>
            <a:ext cx="13836729" cy="532924"/>
          </a:xfrm>
          <a:prstGeom prst="roundRect">
            <a:avLst>
              <a:gd name="adj" fmla="val 8938"/>
            </a:avLst>
          </a:prstGeom>
          <a:solidFill>
            <a:srgbClr val="F2F2F2"/>
          </a:solidFill>
          <a:ln/>
        </p:spPr>
      </p:sp>
      <p:sp>
        <p:nvSpPr>
          <p:cNvPr id="71" name="Shape 69"/>
          <p:cNvSpPr/>
          <p:nvPr/>
        </p:nvSpPr>
        <p:spPr>
          <a:xfrm>
            <a:off x="391239" y="18436114"/>
            <a:ext cx="13847921" cy="532924"/>
          </a:xfrm>
          <a:prstGeom prst="roundRect">
            <a:avLst>
              <a:gd name="adj" fmla="val 3192"/>
            </a:avLst>
          </a:prstGeom>
          <a:solidFill>
            <a:srgbClr val="F2F2F2"/>
          </a:solidFill>
          <a:ln/>
        </p:spPr>
      </p:sp>
      <p:sp>
        <p:nvSpPr>
          <p:cNvPr id="72" name="Text 70"/>
          <p:cNvSpPr/>
          <p:nvPr/>
        </p:nvSpPr>
        <p:spPr>
          <a:xfrm>
            <a:off x="504587" y="18521124"/>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Give any two examples of non-renewable resources?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Non renewable resources are resources which once get exhausted, cannot be remade. They take a long geological period of time, i.e., millions of years, in their formation, e.g., Minerals, Fossil fuels, etc.</a:t>
            </a:r>
            <a:endParaRPr lang="en-US" sz="850" dirty="0"/>
          </a:p>
        </p:txBody>
      </p:sp>
      <p:sp>
        <p:nvSpPr>
          <p:cNvPr id="73" name="Text 71"/>
          <p:cNvSpPr/>
          <p:nvPr/>
        </p:nvSpPr>
        <p:spPr>
          <a:xfrm>
            <a:off x="396835" y="19096553"/>
            <a:ext cx="13836729" cy="181451"/>
          </a:xfrm>
          <a:prstGeom prst="rect">
            <a:avLst/>
          </a:prstGeom>
          <a:noFill/>
          <a:ln/>
        </p:spPr>
        <p:txBody>
          <a:bodyPr wrap="none" lIns="0" tIns="0" rIns="0" bIns="0" rtlCol="0" anchor="t"/>
          <a:lstStyle/>
          <a:p>
            <a:pPr algn="l" lvl="8" marL="3086100" indent="-342900">
              <a:lnSpc>
                <a:spcPts val="1400"/>
              </a:lnSpc>
              <a:buSzPct val="100000"/>
              <a:buFont typeface="+mj-lt"/>
              <a:buAutoNum type="arabicPeriod" startAt="1"/>
            </a:pPr>
            <a:endParaRPr lang="en-US" sz="850" dirty="0"/>
          </a:p>
        </p:txBody>
      </p:sp>
      <p:sp>
        <p:nvSpPr>
          <p:cNvPr id="74" name="Shape 72"/>
          <p:cNvSpPr/>
          <p:nvPr/>
        </p:nvSpPr>
        <p:spPr>
          <a:xfrm>
            <a:off x="396835" y="19405521"/>
            <a:ext cx="13836729" cy="532924"/>
          </a:xfrm>
          <a:prstGeom prst="roundRect">
            <a:avLst>
              <a:gd name="adj" fmla="val 8938"/>
            </a:avLst>
          </a:prstGeom>
          <a:solidFill>
            <a:srgbClr val="F2F2F2"/>
          </a:solidFill>
          <a:ln/>
        </p:spPr>
      </p:sp>
      <p:sp>
        <p:nvSpPr>
          <p:cNvPr id="75" name="Shape 73"/>
          <p:cNvSpPr/>
          <p:nvPr/>
        </p:nvSpPr>
        <p:spPr>
          <a:xfrm>
            <a:off x="391239" y="19405521"/>
            <a:ext cx="13847921" cy="532924"/>
          </a:xfrm>
          <a:prstGeom prst="roundRect">
            <a:avLst>
              <a:gd name="adj" fmla="val 3192"/>
            </a:avLst>
          </a:prstGeom>
          <a:solidFill>
            <a:srgbClr val="F2F2F2"/>
          </a:solidFill>
          <a:ln/>
        </p:spPr>
      </p:sp>
      <p:sp>
        <p:nvSpPr>
          <p:cNvPr id="76" name="Text 74"/>
          <p:cNvSpPr/>
          <p:nvPr/>
        </p:nvSpPr>
        <p:spPr>
          <a:xfrm>
            <a:off x="504587" y="19490531"/>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Name the categories under which natural resources can be grouped on the basis of state of development.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Potential Resources • Developed Resources • Stock and Reserves.</a:t>
            </a:r>
            <a:endParaRPr lang="en-US" sz="850" dirty="0"/>
          </a:p>
        </p:txBody>
      </p:sp>
      <p:sp>
        <p:nvSpPr>
          <p:cNvPr id="77" name="Text 75"/>
          <p:cNvSpPr/>
          <p:nvPr/>
        </p:nvSpPr>
        <p:spPr>
          <a:xfrm>
            <a:off x="396835" y="20065960"/>
            <a:ext cx="13836729" cy="362903"/>
          </a:xfrm>
          <a:prstGeom prst="rect">
            <a:avLst/>
          </a:prstGeom>
          <a:noFill/>
          <a:ln/>
        </p:spPr>
        <p:txBody>
          <a:bodyPr wrap="square" lIns="0" tIns="0" rIns="0" bIns="0" rtlCol="0" anchor="t"/>
          <a:lstStyle/>
          <a:p>
            <a:pPr algn="l" marL="3429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What do you mean by Sustainable Development? Sustainable economic development means that development should take place without damaging the environment and development in the present should not compromise with the needs of future generation. The below pie gragh indicates SD:</a:t>
            </a:r>
            <a:endParaRPr lang="en-US" sz="850" dirty="0"/>
          </a:p>
        </p:txBody>
      </p:sp>
      <p:sp>
        <p:nvSpPr>
          <p:cNvPr id="78" name="Text 76"/>
          <p:cNvSpPr/>
          <p:nvPr/>
        </p:nvSpPr>
        <p:spPr>
          <a:xfrm>
            <a:off x="396835" y="20468511"/>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2"/>
            </a:pPr>
            <a:endParaRPr lang="en-US" sz="850" dirty="0"/>
          </a:p>
        </p:txBody>
      </p:sp>
      <p:sp>
        <p:nvSpPr>
          <p:cNvPr id="79" name="Shape 77"/>
          <p:cNvSpPr/>
          <p:nvPr/>
        </p:nvSpPr>
        <p:spPr>
          <a:xfrm>
            <a:off x="396835" y="20777478"/>
            <a:ext cx="13836729" cy="895826"/>
          </a:xfrm>
          <a:prstGeom prst="roundRect">
            <a:avLst>
              <a:gd name="adj" fmla="val 5317"/>
            </a:avLst>
          </a:prstGeom>
          <a:solidFill>
            <a:srgbClr val="F2F2F2"/>
          </a:solidFill>
          <a:ln/>
        </p:spPr>
      </p:sp>
      <p:sp>
        <p:nvSpPr>
          <p:cNvPr id="80" name="Shape 78"/>
          <p:cNvSpPr/>
          <p:nvPr/>
        </p:nvSpPr>
        <p:spPr>
          <a:xfrm>
            <a:off x="391239" y="20777478"/>
            <a:ext cx="13847921" cy="895826"/>
          </a:xfrm>
          <a:prstGeom prst="roundRect">
            <a:avLst>
              <a:gd name="adj" fmla="val 1899"/>
            </a:avLst>
          </a:prstGeom>
          <a:solidFill>
            <a:srgbClr val="F2F2F2"/>
          </a:solidFill>
          <a:ln/>
        </p:spPr>
      </p:sp>
      <p:sp>
        <p:nvSpPr>
          <p:cNvPr id="81" name="Text 79"/>
          <p:cNvSpPr/>
          <p:nvPr/>
        </p:nvSpPr>
        <p:spPr>
          <a:xfrm>
            <a:off x="504587" y="20862488"/>
            <a:ext cx="13621226" cy="725805"/>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Why is Resource Planing necessary? Give reasons:
 Planning is necessary for proper resources to be used properly and wisely. Reasons for resource planning: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Resource availability is not the same in all parts of the country. • Resources, especially non-renewable resources, need extra care as they cannot be renewed. • There is acute shortage or deficiency of some resources. • Resource planning helps in proper utilisation of resources by reducing wastage. • It takes care of future needs and may sustain the environment. Three stages of resource planning: </a:t>
            </a:r>
            <a:endParaRPr lang="en-US" sz="850" dirty="0"/>
          </a:p>
        </p:txBody>
      </p:sp>
      <p:sp>
        <p:nvSpPr>
          <p:cNvPr id="82" name="Text 80"/>
          <p:cNvSpPr/>
          <p:nvPr/>
        </p:nvSpPr>
        <p:spPr>
          <a:xfrm>
            <a:off x="396835" y="21800820"/>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83" name="Shape 81"/>
          <p:cNvSpPr/>
          <p:nvPr/>
        </p:nvSpPr>
        <p:spPr>
          <a:xfrm>
            <a:off x="396835" y="22109787"/>
            <a:ext cx="13836729" cy="714375"/>
          </a:xfrm>
          <a:prstGeom prst="roundRect">
            <a:avLst>
              <a:gd name="adj" fmla="val 6668"/>
            </a:avLst>
          </a:prstGeom>
          <a:solidFill>
            <a:srgbClr val="F2F2F2"/>
          </a:solidFill>
          <a:ln/>
        </p:spPr>
      </p:sp>
      <p:sp>
        <p:nvSpPr>
          <p:cNvPr id="84" name="Shape 82"/>
          <p:cNvSpPr/>
          <p:nvPr/>
        </p:nvSpPr>
        <p:spPr>
          <a:xfrm>
            <a:off x="391239" y="22109787"/>
            <a:ext cx="13847921" cy="714375"/>
          </a:xfrm>
          <a:prstGeom prst="roundRect">
            <a:avLst>
              <a:gd name="adj" fmla="val 2381"/>
            </a:avLst>
          </a:prstGeom>
          <a:solidFill>
            <a:srgbClr val="F2F2F2"/>
          </a:solidFill>
          <a:ln/>
        </p:spPr>
      </p:sp>
      <p:sp>
        <p:nvSpPr>
          <p:cNvPr id="85" name="Text 83"/>
          <p:cNvSpPr/>
          <p:nvPr/>
        </p:nvSpPr>
        <p:spPr>
          <a:xfrm>
            <a:off x="504587" y="22194798"/>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India has enormous diversity in the availability of resources.” Name four varied regions to justify this statement.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 The states of Jharkhand, Chhattisgarh and Madhya Pradesh are rich in minerals and coal deposits.  Arunachal Pradesh has abundance of water resources but lacks in infrastructural development.  Rajasthan is very well endowed with solar and wind energy but lacks in water resources.  The cold desert area of Ladakh has very rich cultural heritage. It is deficient in water, infrastructure and some vital minerals such cases call for balanced resource planning at different levels.</a:t>
            </a:r>
            <a:endParaRPr lang="en-US" sz="850" dirty="0"/>
          </a:p>
        </p:txBody>
      </p:sp>
      <p:sp>
        <p:nvSpPr>
          <p:cNvPr id="86" name="Text 84"/>
          <p:cNvSpPr/>
          <p:nvPr/>
        </p:nvSpPr>
        <p:spPr>
          <a:xfrm>
            <a:off x="396835" y="22951678"/>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87" name="Shape 85"/>
          <p:cNvSpPr/>
          <p:nvPr/>
        </p:nvSpPr>
        <p:spPr>
          <a:xfrm>
            <a:off x="396835" y="23260645"/>
            <a:ext cx="13836729" cy="532924"/>
          </a:xfrm>
          <a:prstGeom prst="roundRect">
            <a:avLst>
              <a:gd name="adj" fmla="val 8938"/>
            </a:avLst>
          </a:prstGeom>
          <a:solidFill>
            <a:srgbClr val="F2F2F2"/>
          </a:solidFill>
          <a:ln/>
        </p:spPr>
      </p:sp>
      <p:sp>
        <p:nvSpPr>
          <p:cNvPr id="88" name="Shape 86"/>
          <p:cNvSpPr/>
          <p:nvPr/>
        </p:nvSpPr>
        <p:spPr>
          <a:xfrm>
            <a:off x="391239" y="23260645"/>
            <a:ext cx="13847921" cy="532924"/>
          </a:xfrm>
          <a:prstGeom prst="roundRect">
            <a:avLst>
              <a:gd name="adj" fmla="val 3192"/>
            </a:avLst>
          </a:prstGeom>
          <a:solidFill>
            <a:srgbClr val="F2F2F2"/>
          </a:solidFill>
          <a:ln/>
        </p:spPr>
      </p:sp>
      <p:sp>
        <p:nvSpPr>
          <p:cNvPr id="89" name="Text 87"/>
          <p:cNvSpPr/>
          <p:nvPr/>
        </p:nvSpPr>
        <p:spPr>
          <a:xfrm>
            <a:off x="504587" y="23345656"/>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Explain three stages of Rresource Planning.’</a:t>
            </a:r>
            <a:endParaRPr lang="en-US" sz="850" dirty="0"/>
          </a:p>
        </p:txBody>
      </p:sp>
      <p:sp>
        <p:nvSpPr>
          <p:cNvPr id="90" name="Text 88"/>
          <p:cNvSpPr/>
          <p:nvPr/>
        </p:nvSpPr>
        <p:spPr>
          <a:xfrm>
            <a:off x="396835" y="23921085"/>
            <a:ext cx="13836729" cy="725805"/>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i) Identification and inventory of resources across the regions of the country ii) Evolving a planning structure endowed with appropriate technology and iii) Matching the resource development plans with overall national development plans 15. When Rio de Janeiro Earth Summit held? In 1992,100 heads of States met in Rio de Janeiro in Brazil, for the first ‘International Earth Summit. The summit was convened for addressing urgent problems of: • Environmental protection • Socio-economic development at global level and • Signed the Declaration on Global Climatic Change and the Biological Diversity. 16. What is Agenda-21? Agenda-21 is a comprehensive action plan adopted at the 1992 Rio Earth Summit to promote sustainable development worldwide, addressing environmental, social, and economic issues.</a:t>
            </a:r>
            <a:endParaRPr lang="en-US" sz="850" dirty="0"/>
          </a:p>
        </p:txBody>
      </p:sp>
      <p:sp>
        <p:nvSpPr>
          <p:cNvPr id="91" name="Text 89"/>
          <p:cNvSpPr/>
          <p:nvPr/>
        </p:nvSpPr>
        <p:spPr>
          <a:xfrm>
            <a:off x="396835" y="24774406"/>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92" name="Shape 90"/>
          <p:cNvSpPr/>
          <p:nvPr/>
        </p:nvSpPr>
        <p:spPr>
          <a:xfrm>
            <a:off x="396835" y="25083373"/>
            <a:ext cx="13836729" cy="532924"/>
          </a:xfrm>
          <a:prstGeom prst="roundRect">
            <a:avLst>
              <a:gd name="adj" fmla="val 8938"/>
            </a:avLst>
          </a:prstGeom>
          <a:solidFill>
            <a:srgbClr val="F2F2F2"/>
          </a:solidFill>
          <a:ln/>
        </p:spPr>
      </p:sp>
      <p:sp>
        <p:nvSpPr>
          <p:cNvPr id="93" name="Shape 91"/>
          <p:cNvSpPr/>
          <p:nvPr/>
        </p:nvSpPr>
        <p:spPr>
          <a:xfrm>
            <a:off x="391239" y="25083373"/>
            <a:ext cx="13847921" cy="532924"/>
          </a:xfrm>
          <a:prstGeom prst="roundRect">
            <a:avLst>
              <a:gd name="adj" fmla="val 3192"/>
            </a:avLst>
          </a:prstGeom>
          <a:solidFill>
            <a:srgbClr val="F2F2F2"/>
          </a:solidFill>
          <a:ln/>
        </p:spPr>
      </p:sp>
      <p:sp>
        <p:nvSpPr>
          <p:cNvPr id="94" name="Text 92"/>
          <p:cNvSpPr/>
          <p:nvPr/>
        </p:nvSpPr>
        <p:spPr>
          <a:xfrm>
            <a:off x="504587" y="25168384"/>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Expand UNCED?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United Nations Conference on Environment and Development. </a:t>
            </a:r>
            <a:endParaRPr lang="en-US" sz="850" dirty="0"/>
          </a:p>
        </p:txBody>
      </p:sp>
      <p:sp>
        <p:nvSpPr>
          <p:cNvPr id="95" name="Text 93"/>
          <p:cNvSpPr/>
          <p:nvPr/>
        </p:nvSpPr>
        <p:spPr>
          <a:xfrm>
            <a:off x="396835" y="25743813"/>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96" name="Shape 94"/>
          <p:cNvSpPr/>
          <p:nvPr/>
        </p:nvSpPr>
        <p:spPr>
          <a:xfrm>
            <a:off x="396835" y="26052780"/>
            <a:ext cx="13836729" cy="532924"/>
          </a:xfrm>
          <a:prstGeom prst="roundRect">
            <a:avLst>
              <a:gd name="adj" fmla="val 8938"/>
            </a:avLst>
          </a:prstGeom>
          <a:solidFill>
            <a:srgbClr val="F2F2F2"/>
          </a:solidFill>
          <a:ln/>
        </p:spPr>
      </p:sp>
      <p:sp>
        <p:nvSpPr>
          <p:cNvPr id="97" name="Shape 95"/>
          <p:cNvSpPr/>
          <p:nvPr/>
        </p:nvSpPr>
        <p:spPr>
          <a:xfrm>
            <a:off x="391239" y="26052780"/>
            <a:ext cx="13847921" cy="532924"/>
          </a:xfrm>
          <a:prstGeom prst="roundRect">
            <a:avLst>
              <a:gd name="adj" fmla="val 3192"/>
            </a:avLst>
          </a:prstGeom>
          <a:solidFill>
            <a:srgbClr val="F2F2F2"/>
          </a:solidFill>
          <a:ln/>
        </p:spPr>
      </p:sp>
      <p:sp>
        <p:nvSpPr>
          <p:cNvPr id="98" name="Text 96"/>
          <p:cNvSpPr/>
          <p:nvPr/>
        </p:nvSpPr>
        <p:spPr>
          <a:xfrm>
            <a:off x="504587" y="26137791"/>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Write four factors which determine resource development in a region?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Four factors involved in the development of resources are: </a:t>
            </a:r>
            <a:endParaRPr lang="en-US" sz="850" dirty="0"/>
          </a:p>
        </p:txBody>
      </p:sp>
      <p:sp>
        <p:nvSpPr>
          <p:cNvPr id="99" name="Text 97"/>
          <p:cNvSpPr/>
          <p:nvPr/>
        </p:nvSpPr>
        <p:spPr>
          <a:xfrm>
            <a:off x="396835" y="26713220"/>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 Availability of resources  Level of technology  Quality of human resources and  Historical experiences of the people</a:t>
            </a:r>
            <a:endParaRPr lang="en-US" sz="850" dirty="0"/>
          </a:p>
        </p:txBody>
      </p:sp>
      <p:sp>
        <p:nvSpPr>
          <p:cNvPr id="100" name="Text 98"/>
          <p:cNvSpPr/>
          <p:nvPr/>
        </p:nvSpPr>
        <p:spPr>
          <a:xfrm>
            <a:off x="396835" y="27022187"/>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01" name="Shape 99"/>
          <p:cNvSpPr/>
          <p:nvPr/>
        </p:nvSpPr>
        <p:spPr>
          <a:xfrm>
            <a:off x="396835" y="27331154"/>
            <a:ext cx="13836729" cy="895826"/>
          </a:xfrm>
          <a:prstGeom prst="roundRect">
            <a:avLst>
              <a:gd name="adj" fmla="val 5317"/>
            </a:avLst>
          </a:prstGeom>
          <a:solidFill>
            <a:srgbClr val="F2F2F2"/>
          </a:solidFill>
          <a:ln/>
        </p:spPr>
      </p:sp>
      <p:sp>
        <p:nvSpPr>
          <p:cNvPr id="102" name="Shape 100"/>
          <p:cNvSpPr/>
          <p:nvPr/>
        </p:nvSpPr>
        <p:spPr>
          <a:xfrm>
            <a:off x="391239" y="27331154"/>
            <a:ext cx="13847921" cy="895826"/>
          </a:xfrm>
          <a:prstGeom prst="roundRect">
            <a:avLst>
              <a:gd name="adj" fmla="val 1899"/>
            </a:avLst>
          </a:prstGeom>
          <a:solidFill>
            <a:srgbClr val="F2F2F2"/>
          </a:solidFill>
          <a:ln/>
        </p:spPr>
      </p:sp>
      <p:sp>
        <p:nvSpPr>
          <p:cNvPr id="103" name="Text 101"/>
          <p:cNvSpPr/>
          <p:nvPr/>
        </p:nvSpPr>
        <p:spPr>
          <a:xfrm>
            <a:off x="504587" y="27416165"/>
            <a:ext cx="13621226" cy="725805"/>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Who wrote ‘Small is Beautiful’? E. F. Schumacher (German-born British economist) </a:t>
            </a:r>
            <a:endParaRPr lang="en-US" sz="850" dirty="0"/>
          </a:p>
        </p:txBody>
      </p:sp>
      <p:sp>
        <p:nvSpPr>
          <p:cNvPr id="104" name="Text 102"/>
          <p:cNvSpPr/>
          <p:nvPr/>
        </p:nvSpPr>
        <p:spPr>
          <a:xfrm>
            <a:off x="396835" y="28354496"/>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05" name="Shape 103"/>
          <p:cNvSpPr/>
          <p:nvPr/>
        </p:nvSpPr>
        <p:spPr>
          <a:xfrm>
            <a:off x="396835" y="28663463"/>
            <a:ext cx="13836729" cy="532924"/>
          </a:xfrm>
          <a:prstGeom prst="roundRect">
            <a:avLst>
              <a:gd name="adj" fmla="val 8938"/>
            </a:avLst>
          </a:prstGeom>
          <a:solidFill>
            <a:srgbClr val="F2F2F2"/>
          </a:solidFill>
          <a:ln/>
        </p:spPr>
      </p:sp>
      <p:sp>
        <p:nvSpPr>
          <p:cNvPr id="106" name="Shape 104"/>
          <p:cNvSpPr/>
          <p:nvPr/>
        </p:nvSpPr>
        <p:spPr>
          <a:xfrm>
            <a:off x="391239" y="28663463"/>
            <a:ext cx="13847921" cy="532924"/>
          </a:xfrm>
          <a:prstGeom prst="roundRect">
            <a:avLst>
              <a:gd name="adj" fmla="val 3192"/>
            </a:avLst>
          </a:prstGeom>
          <a:solidFill>
            <a:srgbClr val="F2F2F2"/>
          </a:solidFill>
          <a:ln/>
        </p:spPr>
      </p:sp>
      <p:sp>
        <p:nvSpPr>
          <p:cNvPr id="107" name="Text 105"/>
          <p:cNvSpPr/>
          <p:nvPr/>
        </p:nvSpPr>
        <p:spPr>
          <a:xfrm>
            <a:off x="504587" y="28748474"/>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In which year was the report ‘Our Common’ Future published?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Our Common Future is the famous report published in 1987 by the World Commission on Environment and Development (WCED), also known as the Brundtland Commission (chaired by Gro Harlem Brundtland, then Prime Minister of Norway). </a:t>
            </a:r>
            <a:endParaRPr lang="en-US" sz="850" dirty="0"/>
          </a:p>
        </p:txBody>
      </p:sp>
      <p:sp>
        <p:nvSpPr>
          <p:cNvPr id="108" name="Text 106"/>
          <p:cNvSpPr/>
          <p:nvPr/>
        </p:nvSpPr>
        <p:spPr>
          <a:xfrm>
            <a:off x="396835" y="29323903"/>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109" name="Shape 107"/>
          <p:cNvSpPr/>
          <p:nvPr/>
        </p:nvSpPr>
        <p:spPr>
          <a:xfrm>
            <a:off x="396835" y="29632870"/>
            <a:ext cx="13836729" cy="532924"/>
          </a:xfrm>
          <a:prstGeom prst="roundRect">
            <a:avLst>
              <a:gd name="adj" fmla="val 8938"/>
            </a:avLst>
          </a:prstGeom>
          <a:solidFill>
            <a:srgbClr val="F2F2F2"/>
          </a:solidFill>
          <a:ln/>
        </p:spPr>
      </p:sp>
      <p:sp>
        <p:nvSpPr>
          <p:cNvPr id="110" name="Shape 108"/>
          <p:cNvSpPr/>
          <p:nvPr/>
        </p:nvSpPr>
        <p:spPr>
          <a:xfrm>
            <a:off x="391239" y="29632870"/>
            <a:ext cx="13847921" cy="532924"/>
          </a:xfrm>
          <a:prstGeom prst="roundRect">
            <a:avLst>
              <a:gd name="adj" fmla="val 3192"/>
            </a:avLst>
          </a:prstGeom>
          <a:solidFill>
            <a:srgbClr val="F2F2F2"/>
          </a:solidFill>
          <a:ln/>
        </p:spPr>
      </p:sp>
      <p:sp>
        <p:nvSpPr>
          <p:cNvPr id="111" name="Text 109"/>
          <p:cNvSpPr/>
          <p:nvPr/>
        </p:nvSpPr>
        <p:spPr>
          <a:xfrm>
            <a:off x="504587" y="29717881"/>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Look at the Pie graph and answer the following questions:</a:t>
            </a:r>
            <a:endParaRPr lang="en-US" sz="850" dirty="0"/>
          </a:p>
        </p:txBody>
      </p:sp>
      <p:sp>
        <p:nvSpPr>
          <p:cNvPr id="112" name="Text 110"/>
          <p:cNvSpPr/>
          <p:nvPr/>
        </p:nvSpPr>
        <p:spPr>
          <a:xfrm>
            <a:off x="396835" y="30293310"/>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13" name="Shape 111"/>
          <p:cNvSpPr/>
          <p:nvPr/>
        </p:nvSpPr>
        <p:spPr>
          <a:xfrm>
            <a:off x="396835" y="30602277"/>
            <a:ext cx="13836729" cy="532924"/>
          </a:xfrm>
          <a:prstGeom prst="roundRect">
            <a:avLst>
              <a:gd name="adj" fmla="val 8938"/>
            </a:avLst>
          </a:prstGeom>
          <a:solidFill>
            <a:srgbClr val="F2F2F2"/>
          </a:solidFill>
          <a:ln/>
        </p:spPr>
      </p:sp>
      <p:sp>
        <p:nvSpPr>
          <p:cNvPr id="114" name="Shape 112"/>
          <p:cNvSpPr/>
          <p:nvPr/>
        </p:nvSpPr>
        <p:spPr>
          <a:xfrm>
            <a:off x="391239" y="30602277"/>
            <a:ext cx="13847921" cy="532924"/>
          </a:xfrm>
          <a:prstGeom prst="roundRect">
            <a:avLst>
              <a:gd name="adj" fmla="val 3192"/>
            </a:avLst>
          </a:prstGeom>
          <a:solidFill>
            <a:srgbClr val="F2F2F2"/>
          </a:solidFill>
          <a:ln/>
        </p:spPr>
      </p:sp>
      <p:sp>
        <p:nvSpPr>
          <p:cNvPr id="115" name="Text 113"/>
          <p:cNvSpPr/>
          <p:nvPr/>
        </p:nvSpPr>
        <p:spPr>
          <a:xfrm>
            <a:off x="504587" y="30687288"/>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Which land form occupies highest area?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Plains(43%) </a:t>
            </a:r>
            <a:endParaRPr lang="en-US" sz="850" dirty="0"/>
          </a:p>
        </p:txBody>
      </p:sp>
      <p:sp>
        <p:nvSpPr>
          <p:cNvPr id="116" name="Text 114"/>
          <p:cNvSpPr/>
          <p:nvPr/>
        </p:nvSpPr>
        <p:spPr>
          <a:xfrm>
            <a:off x="396835" y="31262717"/>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117" name="Shape 115"/>
          <p:cNvSpPr/>
          <p:nvPr/>
        </p:nvSpPr>
        <p:spPr>
          <a:xfrm>
            <a:off x="396835" y="31571684"/>
            <a:ext cx="13836729" cy="532924"/>
          </a:xfrm>
          <a:prstGeom prst="roundRect">
            <a:avLst>
              <a:gd name="adj" fmla="val 8938"/>
            </a:avLst>
          </a:prstGeom>
          <a:solidFill>
            <a:srgbClr val="F2F2F2"/>
          </a:solidFill>
          <a:ln/>
        </p:spPr>
      </p:sp>
      <p:sp>
        <p:nvSpPr>
          <p:cNvPr id="118" name="Shape 116"/>
          <p:cNvSpPr/>
          <p:nvPr/>
        </p:nvSpPr>
        <p:spPr>
          <a:xfrm>
            <a:off x="391239" y="31571684"/>
            <a:ext cx="13847921" cy="532924"/>
          </a:xfrm>
          <a:prstGeom prst="roundRect">
            <a:avLst>
              <a:gd name="adj" fmla="val 3192"/>
            </a:avLst>
          </a:prstGeom>
          <a:solidFill>
            <a:srgbClr val="F2F2F2"/>
          </a:solidFill>
          <a:ln/>
        </p:spPr>
      </p:sp>
      <p:sp>
        <p:nvSpPr>
          <p:cNvPr id="119" name="Text 117"/>
          <p:cNvSpPr/>
          <p:nvPr/>
        </p:nvSpPr>
        <p:spPr>
          <a:xfrm>
            <a:off x="504587" y="31656695"/>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How many land froms shown in this picture?whata are they?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Three. They are a) Mountains,b) Plateus adnd c) Plains</a:t>
            </a:r>
            <a:endParaRPr lang="en-US" sz="850" dirty="0"/>
          </a:p>
        </p:txBody>
      </p:sp>
      <p:sp>
        <p:nvSpPr>
          <p:cNvPr id="120" name="Text 118"/>
          <p:cNvSpPr/>
          <p:nvPr/>
        </p:nvSpPr>
        <p:spPr>
          <a:xfrm>
            <a:off x="396835" y="32232124"/>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121" name="Shape 119"/>
          <p:cNvSpPr/>
          <p:nvPr/>
        </p:nvSpPr>
        <p:spPr>
          <a:xfrm>
            <a:off x="396835" y="32541091"/>
            <a:ext cx="13836729" cy="714375"/>
          </a:xfrm>
          <a:prstGeom prst="roundRect">
            <a:avLst>
              <a:gd name="adj" fmla="val 6668"/>
            </a:avLst>
          </a:prstGeom>
          <a:solidFill>
            <a:srgbClr val="F2F2F2"/>
          </a:solidFill>
          <a:ln/>
        </p:spPr>
      </p:sp>
      <p:sp>
        <p:nvSpPr>
          <p:cNvPr id="122" name="Shape 120"/>
          <p:cNvSpPr/>
          <p:nvPr/>
        </p:nvSpPr>
        <p:spPr>
          <a:xfrm>
            <a:off x="391239" y="32541091"/>
            <a:ext cx="13847921" cy="714375"/>
          </a:xfrm>
          <a:prstGeom prst="roundRect">
            <a:avLst>
              <a:gd name="adj" fmla="val 2381"/>
            </a:avLst>
          </a:prstGeom>
          <a:solidFill>
            <a:srgbClr val="F2F2F2"/>
          </a:solidFill>
          <a:ln/>
        </p:spPr>
      </p:sp>
      <p:sp>
        <p:nvSpPr>
          <p:cNvPr id="123" name="Text 121"/>
          <p:cNvSpPr/>
          <p:nvPr/>
        </p:nvSpPr>
        <p:spPr>
          <a:xfrm>
            <a:off x="504587" y="32626102"/>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Which geographicl area is suitable for humana settlement?  Plains</a:t>
            </a:r>
            <a:endParaRPr lang="en-US" sz="850" dirty="0"/>
          </a:p>
        </p:txBody>
      </p:sp>
      <p:sp>
        <p:nvSpPr>
          <p:cNvPr id="124" name="Text 122"/>
          <p:cNvSpPr/>
          <p:nvPr/>
        </p:nvSpPr>
        <p:spPr>
          <a:xfrm>
            <a:off x="396835" y="33382982"/>
            <a:ext cx="13836729" cy="181451"/>
          </a:xfrm>
          <a:prstGeom prst="rect">
            <a:avLst/>
          </a:prstGeom>
          <a:noFill/>
          <a:ln/>
        </p:spPr>
        <p:txBody>
          <a:bodyPr wrap="none" lIns="0" tIns="0" rIns="0" bIns="0" rtlCol="0" anchor="t"/>
          <a:lstStyle/>
          <a:p>
            <a:pPr algn="l" lvl="3" marL="1371600" indent="-342900">
              <a:lnSpc>
                <a:spcPts val="1400"/>
              </a:lnSpc>
              <a:buSzPct val="100000"/>
              <a:buFont typeface="+mj-lt"/>
              <a:buAutoNum type="arabicPeriod" startAt="1"/>
            </a:pPr>
            <a:endParaRPr lang="en-US" sz="850" dirty="0"/>
          </a:p>
        </p:txBody>
      </p:sp>
      <p:sp>
        <p:nvSpPr>
          <p:cNvPr id="125" name="Shape 123"/>
          <p:cNvSpPr/>
          <p:nvPr/>
        </p:nvSpPr>
        <p:spPr>
          <a:xfrm>
            <a:off x="396835" y="33691949"/>
            <a:ext cx="13836729" cy="532924"/>
          </a:xfrm>
          <a:prstGeom prst="roundRect">
            <a:avLst>
              <a:gd name="adj" fmla="val 8938"/>
            </a:avLst>
          </a:prstGeom>
          <a:solidFill>
            <a:srgbClr val="F2F2F2"/>
          </a:solidFill>
          <a:ln/>
        </p:spPr>
      </p:sp>
      <p:sp>
        <p:nvSpPr>
          <p:cNvPr id="126" name="Shape 124"/>
          <p:cNvSpPr/>
          <p:nvPr/>
        </p:nvSpPr>
        <p:spPr>
          <a:xfrm>
            <a:off x="391239" y="33691949"/>
            <a:ext cx="13847921" cy="532924"/>
          </a:xfrm>
          <a:prstGeom prst="roundRect">
            <a:avLst>
              <a:gd name="adj" fmla="val 3192"/>
            </a:avLst>
          </a:prstGeom>
          <a:solidFill>
            <a:srgbClr val="F2F2F2"/>
          </a:solidFill>
          <a:ln/>
        </p:spPr>
      </p:sp>
      <p:sp>
        <p:nvSpPr>
          <p:cNvPr id="127" name="Text 125"/>
          <p:cNvSpPr/>
          <p:nvPr/>
        </p:nvSpPr>
        <p:spPr>
          <a:xfrm>
            <a:off x="504587" y="33776960"/>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Look at the Pie graph and answer the following questions: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Land Use Distribution in India - Pie Chart-1960-1961</a:t>
            </a:r>
            <a:endParaRPr lang="en-US" sz="850" dirty="0"/>
          </a:p>
        </p:txBody>
      </p:sp>
      <p:sp>
        <p:nvSpPr>
          <p:cNvPr id="128" name="Text 126"/>
          <p:cNvSpPr/>
          <p:nvPr/>
        </p:nvSpPr>
        <p:spPr>
          <a:xfrm>
            <a:off x="396835" y="34352389"/>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What percentage of land in India is under forest? 18.11%</a:t>
            </a:r>
            <a:endParaRPr lang="en-US" sz="850" dirty="0"/>
          </a:p>
        </p:txBody>
      </p:sp>
      <p:sp>
        <p:nvSpPr>
          <p:cNvPr id="129" name="Text 127"/>
          <p:cNvSpPr/>
          <p:nvPr/>
        </p:nvSpPr>
        <p:spPr>
          <a:xfrm>
            <a:off x="396835" y="34573488"/>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2"/>
            </a:pPr>
            <a:r>
              <a:rPr lang="en-US" sz="850" dirty="0">
                <a:solidFill>
                  <a:srgbClr val="272525"/>
                </a:solidFill>
                <a:latin typeface="Inter" pitchFamily="34" charset="0"/>
                <a:ea typeface="Inter" pitchFamily="34" charset="-122"/>
                <a:cs typeface="Inter" pitchFamily="34" charset="-120"/>
              </a:rPr>
              <a:t>What percentage of land is barren and unculturable waste land? 12.01%</a:t>
            </a:r>
            <a:endParaRPr lang="en-US" sz="850" dirty="0"/>
          </a:p>
        </p:txBody>
      </p:sp>
      <p:sp>
        <p:nvSpPr>
          <p:cNvPr id="130" name="Text 128"/>
          <p:cNvSpPr/>
          <p:nvPr/>
        </p:nvSpPr>
        <p:spPr>
          <a:xfrm>
            <a:off x="396835" y="34794587"/>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3"/>
            </a:pPr>
            <a:r>
              <a:rPr lang="en-US" sz="850" dirty="0">
                <a:solidFill>
                  <a:srgbClr val="272525"/>
                </a:solidFill>
                <a:latin typeface="Inter" pitchFamily="34" charset="0"/>
                <a:ea typeface="Inter" pitchFamily="34" charset="-122"/>
                <a:cs typeface="Inter" pitchFamily="34" charset="-120"/>
              </a:rPr>
              <a:t>How much land is used for non-agricultural purposes? 4.95%</a:t>
            </a:r>
            <a:endParaRPr lang="en-US" sz="850" dirty="0"/>
          </a:p>
        </p:txBody>
      </p:sp>
      <p:sp>
        <p:nvSpPr>
          <p:cNvPr id="131" name="Text 129"/>
          <p:cNvSpPr/>
          <p:nvPr/>
        </p:nvSpPr>
        <p:spPr>
          <a:xfrm>
            <a:off x="396835" y="35015686"/>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4"/>
            </a:pPr>
            <a:r>
              <a:rPr lang="en-US" sz="850" dirty="0">
                <a:solidFill>
                  <a:srgbClr val="272525"/>
                </a:solidFill>
                <a:latin typeface="Inter" pitchFamily="34" charset="0"/>
                <a:ea typeface="Inter" pitchFamily="34" charset="-122"/>
                <a:cs typeface="Inter" pitchFamily="34" charset="-120"/>
              </a:rPr>
              <a:t>What is the percentage of permanent pasture and grazing land? 4.71%</a:t>
            </a:r>
            <a:endParaRPr lang="en-US" sz="850" dirty="0"/>
          </a:p>
        </p:txBody>
      </p:sp>
      <p:sp>
        <p:nvSpPr>
          <p:cNvPr id="132" name="Text 130"/>
          <p:cNvSpPr/>
          <p:nvPr/>
        </p:nvSpPr>
        <p:spPr>
          <a:xfrm>
            <a:off x="396835" y="35236785"/>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5"/>
            </a:pPr>
            <a:r>
              <a:rPr lang="en-US" sz="850" dirty="0">
                <a:solidFill>
                  <a:srgbClr val="272525"/>
                </a:solidFill>
                <a:latin typeface="Inter" pitchFamily="34" charset="0"/>
                <a:ea typeface="Inter" pitchFamily="34" charset="-122"/>
                <a:cs typeface="Inter" pitchFamily="34" charset="-120"/>
              </a:rPr>
              <a:t>How much land is under miscellaneous tree crops and groves? 1.50%</a:t>
            </a:r>
            <a:endParaRPr lang="en-US" sz="850" dirty="0"/>
          </a:p>
        </p:txBody>
      </p:sp>
      <p:sp>
        <p:nvSpPr>
          <p:cNvPr id="133" name="Text 131"/>
          <p:cNvSpPr/>
          <p:nvPr/>
        </p:nvSpPr>
        <p:spPr>
          <a:xfrm>
            <a:off x="396835" y="35457884"/>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6"/>
            </a:pPr>
            <a:r>
              <a:rPr lang="en-US" sz="850" dirty="0">
                <a:solidFill>
                  <a:srgbClr val="272525"/>
                </a:solidFill>
                <a:latin typeface="Inter" pitchFamily="34" charset="0"/>
                <a:ea typeface="Inter" pitchFamily="34" charset="-122"/>
                <a:cs typeface="Inter" pitchFamily="34" charset="-120"/>
              </a:rPr>
              <a:t>What is the largest category of land use? Net sown area - 45.26%</a:t>
            </a:r>
            <a:endParaRPr lang="en-US" sz="850" dirty="0"/>
          </a:p>
        </p:txBody>
      </p:sp>
      <p:sp>
        <p:nvSpPr>
          <p:cNvPr id="134" name="Text 132"/>
          <p:cNvSpPr/>
          <p:nvPr/>
        </p:nvSpPr>
        <p:spPr>
          <a:xfrm>
            <a:off x="396835" y="35678983"/>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35" name="Shape 133"/>
          <p:cNvSpPr/>
          <p:nvPr/>
        </p:nvSpPr>
        <p:spPr>
          <a:xfrm>
            <a:off x="396835" y="35987950"/>
            <a:ext cx="13836729" cy="895826"/>
          </a:xfrm>
          <a:prstGeom prst="roundRect">
            <a:avLst>
              <a:gd name="adj" fmla="val 5317"/>
            </a:avLst>
          </a:prstGeom>
          <a:solidFill>
            <a:srgbClr val="F2F2F2"/>
          </a:solidFill>
          <a:ln/>
        </p:spPr>
      </p:sp>
      <p:sp>
        <p:nvSpPr>
          <p:cNvPr id="136" name="Shape 134"/>
          <p:cNvSpPr/>
          <p:nvPr/>
        </p:nvSpPr>
        <p:spPr>
          <a:xfrm>
            <a:off x="391239" y="35987950"/>
            <a:ext cx="13847921" cy="895826"/>
          </a:xfrm>
          <a:prstGeom prst="roundRect">
            <a:avLst>
              <a:gd name="adj" fmla="val 1899"/>
            </a:avLst>
          </a:prstGeom>
          <a:solidFill>
            <a:srgbClr val="F2F2F2"/>
          </a:solidFill>
          <a:ln/>
        </p:spPr>
      </p:sp>
      <p:sp>
        <p:nvSpPr>
          <p:cNvPr id="137" name="Text 135"/>
          <p:cNvSpPr/>
          <p:nvPr/>
        </p:nvSpPr>
        <p:spPr>
          <a:xfrm>
            <a:off x="504587" y="36072961"/>
            <a:ext cx="13621226" cy="725805"/>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Look at the Pie graph and answer the following questions:                                     </a:t>
            </a:r>
            <a:endParaRPr lang="en-US" sz="850" dirty="0"/>
          </a:p>
        </p:txBody>
      </p:sp>
      <p:sp>
        <p:nvSpPr>
          <p:cNvPr id="138" name="Text 136"/>
          <p:cNvSpPr/>
          <p:nvPr/>
        </p:nvSpPr>
        <p:spPr>
          <a:xfrm>
            <a:off x="396835" y="37011293"/>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39" name="Shape 137"/>
          <p:cNvSpPr/>
          <p:nvPr/>
        </p:nvSpPr>
        <p:spPr>
          <a:xfrm>
            <a:off x="396835" y="37320260"/>
            <a:ext cx="13836729" cy="714375"/>
          </a:xfrm>
          <a:prstGeom prst="roundRect">
            <a:avLst>
              <a:gd name="adj" fmla="val 6668"/>
            </a:avLst>
          </a:prstGeom>
          <a:solidFill>
            <a:srgbClr val="F2F2F2"/>
          </a:solidFill>
          <a:ln/>
        </p:spPr>
      </p:sp>
      <p:sp>
        <p:nvSpPr>
          <p:cNvPr id="140" name="Shape 138"/>
          <p:cNvSpPr/>
          <p:nvPr/>
        </p:nvSpPr>
        <p:spPr>
          <a:xfrm>
            <a:off x="391239" y="37320260"/>
            <a:ext cx="13847921" cy="714375"/>
          </a:xfrm>
          <a:prstGeom prst="roundRect">
            <a:avLst>
              <a:gd name="adj" fmla="val 2381"/>
            </a:avLst>
          </a:prstGeom>
          <a:solidFill>
            <a:srgbClr val="F2F2F2"/>
          </a:solidFill>
          <a:ln/>
        </p:spPr>
      </p:sp>
      <p:sp>
        <p:nvSpPr>
          <p:cNvPr id="141" name="Text 139"/>
          <p:cNvSpPr/>
          <p:nvPr/>
        </p:nvSpPr>
        <p:spPr>
          <a:xfrm>
            <a:off x="504587" y="37405270"/>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What is the largest land use category shown in the chart?      Net sown area (45.5%).</a:t>
            </a:r>
            <a:endParaRPr lang="en-US" sz="850" dirty="0"/>
          </a:p>
        </p:txBody>
      </p:sp>
      <p:sp>
        <p:nvSpPr>
          <p:cNvPr id="142" name="Text 140"/>
          <p:cNvSpPr/>
          <p:nvPr/>
        </p:nvSpPr>
        <p:spPr>
          <a:xfrm>
            <a:off x="396835" y="38162151"/>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143" name="Shape 141"/>
          <p:cNvSpPr/>
          <p:nvPr/>
        </p:nvSpPr>
        <p:spPr>
          <a:xfrm>
            <a:off x="396835" y="38471118"/>
            <a:ext cx="13836729" cy="1803083"/>
          </a:xfrm>
          <a:prstGeom prst="roundRect">
            <a:avLst>
              <a:gd name="adj" fmla="val 2642"/>
            </a:avLst>
          </a:prstGeom>
          <a:solidFill>
            <a:srgbClr val="F2F2F2"/>
          </a:solidFill>
          <a:ln/>
        </p:spPr>
      </p:sp>
      <p:sp>
        <p:nvSpPr>
          <p:cNvPr id="144" name="Shape 142"/>
          <p:cNvSpPr/>
          <p:nvPr/>
        </p:nvSpPr>
        <p:spPr>
          <a:xfrm>
            <a:off x="391239" y="38471118"/>
            <a:ext cx="13847921" cy="1803083"/>
          </a:xfrm>
          <a:prstGeom prst="roundRect">
            <a:avLst>
              <a:gd name="adj" fmla="val 944"/>
            </a:avLst>
          </a:prstGeom>
          <a:solidFill>
            <a:srgbClr val="F2F2F2"/>
          </a:solidFill>
          <a:ln/>
        </p:spPr>
      </p:sp>
      <p:sp>
        <p:nvSpPr>
          <p:cNvPr id="145" name="Text 143"/>
          <p:cNvSpPr/>
          <p:nvPr/>
        </p:nvSpPr>
        <p:spPr>
          <a:xfrm>
            <a:off x="504587" y="38556128"/>
            <a:ext cx="13621226" cy="1633061"/>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 Which category covers 23.3% of the land?    Fallow land other than current fallow.   3.  What percentage of land is under culturable waste land?    5.5% of the land.     4. How much land is under current fallow?    4.9% of the land        5. What is the percentage of land under other uses (like forest, non-agriculture, barren land etc.)?    Remaining small portions ranging from 1% to 8.7%.</a:t>
            </a:r>
            <a:endParaRPr lang="en-US" sz="850" dirty="0"/>
          </a:p>
        </p:txBody>
      </p:sp>
      <p:sp>
        <p:nvSpPr>
          <p:cNvPr id="146" name="Text 144"/>
          <p:cNvSpPr/>
          <p:nvPr/>
        </p:nvSpPr>
        <p:spPr>
          <a:xfrm>
            <a:off x="396835" y="40401716"/>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47" name="Shape 145"/>
          <p:cNvSpPr/>
          <p:nvPr/>
        </p:nvSpPr>
        <p:spPr>
          <a:xfrm>
            <a:off x="396835" y="40710683"/>
            <a:ext cx="13836729" cy="714375"/>
          </a:xfrm>
          <a:prstGeom prst="roundRect">
            <a:avLst>
              <a:gd name="adj" fmla="val 6668"/>
            </a:avLst>
          </a:prstGeom>
          <a:solidFill>
            <a:srgbClr val="F2F2F2"/>
          </a:solidFill>
          <a:ln/>
        </p:spPr>
      </p:sp>
      <p:sp>
        <p:nvSpPr>
          <p:cNvPr id="148" name="Shape 146"/>
          <p:cNvSpPr/>
          <p:nvPr/>
        </p:nvSpPr>
        <p:spPr>
          <a:xfrm>
            <a:off x="391239" y="40710683"/>
            <a:ext cx="13847921" cy="714375"/>
          </a:xfrm>
          <a:prstGeom prst="roundRect">
            <a:avLst>
              <a:gd name="adj" fmla="val 2381"/>
            </a:avLst>
          </a:prstGeom>
          <a:solidFill>
            <a:srgbClr val="F2F2F2"/>
          </a:solidFill>
          <a:ln/>
        </p:spPr>
      </p:sp>
      <p:sp>
        <p:nvSpPr>
          <p:cNvPr id="149" name="Text 147"/>
          <p:cNvSpPr/>
          <p:nvPr/>
        </p:nvSpPr>
        <p:spPr>
          <a:xfrm>
            <a:off x="504587" y="40795694"/>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Classification of Indian Soils India has a diverse variety of soils due to differences in climate, rainfall, vegetation, and parent rocks. Here is a classification of major soils found in India, along with their meaning, importance, and distribution across states.</a:t>
            </a:r>
            <a:endParaRPr lang="en-US" sz="850" dirty="0"/>
          </a:p>
        </p:txBody>
      </p:sp>
      <p:sp>
        <p:nvSpPr>
          <p:cNvPr id="150" name="Text 148"/>
          <p:cNvSpPr/>
          <p:nvPr/>
        </p:nvSpPr>
        <p:spPr>
          <a:xfrm>
            <a:off x="396835" y="41552574"/>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Type of Soil Meaning Importance States Extended</a:t>
            </a:r>
            <a:endParaRPr lang="en-US" sz="850" dirty="0"/>
          </a:p>
        </p:txBody>
      </p:sp>
      <p:sp>
        <p:nvSpPr>
          <p:cNvPr id="151" name="Text 149"/>
          <p:cNvSpPr/>
          <p:nvPr/>
        </p:nvSpPr>
        <p:spPr>
          <a:xfrm>
            <a:off x="396835" y="41861542"/>
            <a:ext cx="13836729"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Alluvial Soil Formed by the deposition of silt and sediments by rivers, found in river plains and deltas. Highly fertile, ideal for growing rice, wheat, sugarcane, cotton. Uttar Pradesh, Bihar, West Bengal, Punjab, Haryana, Assam, Odisha, Andhra Pradesh, Tamil Nadu</a:t>
            </a:r>
            <a:endParaRPr lang="en-US" sz="850" dirty="0"/>
          </a:p>
        </p:txBody>
      </p:sp>
      <p:sp>
        <p:nvSpPr>
          <p:cNvPr id="152" name="Text 150"/>
          <p:cNvSpPr/>
          <p:nvPr/>
        </p:nvSpPr>
        <p:spPr>
          <a:xfrm>
            <a:off x="396835" y="42351960"/>
            <a:ext cx="13836729"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Black Soil Also called Regur soil, rich in clay and known for its moisture-retaining capacity. Good for cotton (cotton soil), also supports cereals, oilseeds, citrus fruits. Maharashtra, Madhya Pradesh, Gujarat, Andhra Pradesh, Telangana, Tamil Nadu, Karnataka Red Soil Formed due to weathering of metamorphic and igneous rocks, rich in iron oxide giving a red color. Suitable for pulses, groundnut, millet, cotton, wheat. Tamil Nadu, Karnataka, Andhra Pradesh, Odisha, Jharkhand, Chhattisgarh, Maharashtra</a:t>
            </a:r>
            <a:endParaRPr lang="en-US" sz="850" dirty="0"/>
          </a:p>
        </p:txBody>
      </p:sp>
      <p:sp>
        <p:nvSpPr>
          <p:cNvPr id="153" name="Text 151"/>
          <p:cNvSpPr/>
          <p:nvPr/>
        </p:nvSpPr>
        <p:spPr>
          <a:xfrm>
            <a:off x="396835" y="42842378"/>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Yellow Soil Similar to red soil but with more hydrated ferric oxide giving a yellowish color. Supports crops like maize, pulses, oilseeds when fertilized. Parts of Odisha, Chhattisgarh, Maharashtra, West Bengal, Kerala</a:t>
            </a:r>
            <a:endParaRPr lang="en-US" sz="850" dirty="0"/>
          </a:p>
        </p:txBody>
      </p:sp>
      <p:sp>
        <p:nvSpPr>
          <p:cNvPr id="154" name="Text 152"/>
          <p:cNvSpPr/>
          <p:nvPr/>
        </p:nvSpPr>
        <p:spPr>
          <a:xfrm>
            <a:off x="396835" y="43151346"/>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Laterite Soil Formed under high rainfall and temperature, rich in iron and aluminium but poor in fertility. Supports crops like tea, coffee, cashew with proper treatment. Kerala, Karnataka, Tamil Nadu, Odisha, Maharashtra, Assam</a:t>
            </a:r>
            <a:endParaRPr lang="en-US" sz="850" dirty="0"/>
          </a:p>
        </p:txBody>
      </p:sp>
      <p:sp>
        <p:nvSpPr>
          <p:cNvPr id="155" name="Text 153"/>
          <p:cNvSpPr/>
          <p:nvPr/>
        </p:nvSpPr>
        <p:spPr>
          <a:xfrm>
            <a:off x="396835" y="43460313"/>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Arid (Desert) Soil Formed in arid and semi-arid regions with low rainfall, sandy in texture and poor in organic matter. Supports drought-resistant crops like barley, millet, dates, and pulses. Rajasthan, Gujarat, Haryana, Punjab</a:t>
            </a:r>
            <a:endParaRPr lang="en-US" sz="850" dirty="0"/>
          </a:p>
        </p:txBody>
      </p:sp>
      <p:sp>
        <p:nvSpPr>
          <p:cNvPr id="156" name="Text 154"/>
          <p:cNvSpPr/>
          <p:nvPr/>
        </p:nvSpPr>
        <p:spPr>
          <a:xfrm>
            <a:off x="396835" y="43769280"/>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Soil Pictures</a:t>
            </a:r>
            <a:endParaRPr lang="en-US" sz="850" dirty="0"/>
          </a:p>
        </p:txBody>
      </p:sp>
      <p:sp>
        <p:nvSpPr>
          <p:cNvPr id="157" name="Text 155"/>
          <p:cNvSpPr/>
          <p:nvPr/>
        </p:nvSpPr>
        <p:spPr>
          <a:xfrm>
            <a:off x="396835" y="44078247"/>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58" name="Shape 156"/>
          <p:cNvSpPr/>
          <p:nvPr/>
        </p:nvSpPr>
        <p:spPr>
          <a:xfrm>
            <a:off x="396835" y="44387214"/>
            <a:ext cx="13836729" cy="714375"/>
          </a:xfrm>
          <a:prstGeom prst="roundRect">
            <a:avLst>
              <a:gd name="adj" fmla="val 6668"/>
            </a:avLst>
          </a:prstGeom>
          <a:solidFill>
            <a:srgbClr val="F2F2F2"/>
          </a:solidFill>
          <a:ln/>
        </p:spPr>
      </p:sp>
      <p:sp>
        <p:nvSpPr>
          <p:cNvPr id="159" name="Shape 157"/>
          <p:cNvSpPr/>
          <p:nvPr/>
        </p:nvSpPr>
        <p:spPr>
          <a:xfrm>
            <a:off x="391239" y="44387214"/>
            <a:ext cx="13847921" cy="714375"/>
          </a:xfrm>
          <a:prstGeom prst="roundRect">
            <a:avLst>
              <a:gd name="adj" fmla="val 2381"/>
            </a:avLst>
          </a:prstGeom>
          <a:solidFill>
            <a:srgbClr val="F2F2F2"/>
          </a:solidFill>
          <a:ln/>
        </p:spPr>
      </p:sp>
      <p:sp>
        <p:nvSpPr>
          <p:cNvPr id="160" name="Text 158"/>
          <p:cNvSpPr/>
          <p:nvPr/>
        </p:nvSpPr>
        <p:spPr>
          <a:xfrm>
            <a:off x="504587" y="44472225"/>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Short Questions and Answers on Indian Soils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Alluvial Soil • Where is alluvial soil mainly found in India? • In the Indo-Gangetic plains – Uttar Pradesh, Bihar, Punjab, Haryana, West Bengal, Assam. • Why is alluvial soil important? It is very fertile and supports crops like rice, wheat, sugarcane, and cotton. Black Soil </a:t>
            </a:r>
            <a:endParaRPr lang="en-US" sz="850" dirty="0"/>
          </a:p>
        </p:txBody>
      </p:sp>
      <p:sp>
        <p:nvSpPr>
          <p:cNvPr id="161" name="Text 159"/>
          <p:cNvSpPr/>
          <p:nvPr/>
        </p:nvSpPr>
        <p:spPr>
          <a:xfrm>
            <a:off x="396835" y="45229105"/>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162" name="Shape 160"/>
          <p:cNvSpPr/>
          <p:nvPr/>
        </p:nvSpPr>
        <p:spPr>
          <a:xfrm>
            <a:off x="396835" y="45538073"/>
            <a:ext cx="13836729" cy="714375"/>
          </a:xfrm>
          <a:prstGeom prst="roundRect">
            <a:avLst>
              <a:gd name="adj" fmla="val 6668"/>
            </a:avLst>
          </a:prstGeom>
          <a:solidFill>
            <a:srgbClr val="F2F2F2"/>
          </a:solidFill>
          <a:ln/>
        </p:spPr>
      </p:sp>
      <p:sp>
        <p:nvSpPr>
          <p:cNvPr id="163" name="Shape 161"/>
          <p:cNvSpPr/>
          <p:nvPr/>
        </p:nvSpPr>
        <p:spPr>
          <a:xfrm>
            <a:off x="391239" y="45538073"/>
            <a:ext cx="13847921" cy="714375"/>
          </a:xfrm>
          <a:prstGeom prst="roundRect">
            <a:avLst>
              <a:gd name="adj" fmla="val 2381"/>
            </a:avLst>
          </a:prstGeom>
          <a:solidFill>
            <a:srgbClr val="F2F2F2"/>
          </a:solidFill>
          <a:ln/>
        </p:spPr>
      </p:sp>
      <p:sp>
        <p:nvSpPr>
          <p:cNvPr id="164" name="Text 162"/>
          <p:cNvSpPr/>
          <p:nvPr/>
        </p:nvSpPr>
        <p:spPr>
          <a:xfrm>
            <a:off x="504587" y="45623083"/>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What is another name for black soil?Regur soil or Cotton soil.</a:t>
            </a:r>
            <a:endParaRPr lang="en-US" sz="850" dirty="0"/>
          </a:p>
        </p:txBody>
      </p:sp>
      <p:sp>
        <p:nvSpPr>
          <p:cNvPr id="165" name="Text 163"/>
          <p:cNvSpPr/>
          <p:nvPr/>
        </p:nvSpPr>
        <p:spPr>
          <a:xfrm>
            <a:off x="396835" y="46379963"/>
            <a:ext cx="13836729" cy="181451"/>
          </a:xfrm>
          <a:prstGeom prst="rect">
            <a:avLst/>
          </a:prstGeom>
          <a:noFill/>
          <a:ln/>
        </p:spPr>
        <p:txBody>
          <a:bodyPr wrap="none" lIns="0" tIns="0" rIns="0" bIns="0" rtlCol="0" anchor="t"/>
          <a:lstStyle/>
          <a:p>
            <a:pPr algn="l" lvl="2" marL="1028700" indent="-342900">
              <a:lnSpc>
                <a:spcPts val="1400"/>
              </a:lnSpc>
              <a:buSzPct val="100000"/>
              <a:buFont typeface="+mj-lt"/>
              <a:buAutoNum type="arabicPeriod" startAt="1"/>
            </a:pPr>
            <a:endParaRPr lang="en-US" sz="850" dirty="0"/>
          </a:p>
        </p:txBody>
      </p:sp>
      <p:sp>
        <p:nvSpPr>
          <p:cNvPr id="166" name="Shape 164"/>
          <p:cNvSpPr/>
          <p:nvPr/>
        </p:nvSpPr>
        <p:spPr>
          <a:xfrm>
            <a:off x="396835" y="46688931"/>
            <a:ext cx="13836729" cy="714375"/>
          </a:xfrm>
          <a:prstGeom prst="roundRect">
            <a:avLst>
              <a:gd name="adj" fmla="val 6668"/>
            </a:avLst>
          </a:prstGeom>
          <a:solidFill>
            <a:srgbClr val="F2F2F2"/>
          </a:solidFill>
          <a:ln/>
        </p:spPr>
      </p:sp>
      <p:sp>
        <p:nvSpPr>
          <p:cNvPr id="167" name="Shape 165"/>
          <p:cNvSpPr/>
          <p:nvPr/>
        </p:nvSpPr>
        <p:spPr>
          <a:xfrm>
            <a:off x="391239" y="46688931"/>
            <a:ext cx="13847921" cy="714375"/>
          </a:xfrm>
          <a:prstGeom prst="roundRect">
            <a:avLst>
              <a:gd name="adj" fmla="val 2381"/>
            </a:avLst>
          </a:prstGeom>
          <a:solidFill>
            <a:srgbClr val="F2F2F2"/>
          </a:solidFill>
          <a:ln/>
        </p:spPr>
      </p:sp>
      <p:sp>
        <p:nvSpPr>
          <p:cNvPr id="168" name="Text 166"/>
          <p:cNvSpPr/>
          <p:nvPr/>
        </p:nvSpPr>
        <p:spPr>
          <a:xfrm>
            <a:off x="504587" y="46773941"/>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Which crops grow well in black soil?
  Cotton, sugarcane, wheat, jowar, and oilseeds.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Red Soil</a:t>
            </a:r>
            <a:endParaRPr lang="en-US" sz="850" dirty="0"/>
          </a:p>
        </p:txBody>
      </p:sp>
      <p:sp>
        <p:nvSpPr>
          <p:cNvPr id="169" name="Text 167"/>
          <p:cNvSpPr/>
          <p:nvPr/>
        </p:nvSpPr>
        <p:spPr>
          <a:xfrm>
            <a:off x="396835" y="47530822"/>
            <a:ext cx="13836729" cy="181451"/>
          </a:xfrm>
          <a:prstGeom prst="rect">
            <a:avLst/>
          </a:prstGeom>
          <a:noFill/>
          <a:ln/>
        </p:spPr>
        <p:txBody>
          <a:bodyPr wrap="none" lIns="0" tIns="0" rIns="0" bIns="0" rtlCol="0" anchor="t"/>
          <a:lstStyle/>
          <a:p>
            <a:pPr algn="l" lvl="3" marL="1371600" indent="-342900">
              <a:lnSpc>
                <a:spcPts val="1400"/>
              </a:lnSpc>
              <a:buSzPct val="100000"/>
              <a:buFont typeface="+mj-lt"/>
              <a:buAutoNum type="arabicPeriod" startAt="1"/>
            </a:pPr>
            <a:endParaRPr lang="en-US" sz="850" dirty="0"/>
          </a:p>
        </p:txBody>
      </p:sp>
      <p:sp>
        <p:nvSpPr>
          <p:cNvPr id="170" name="Shape 168"/>
          <p:cNvSpPr/>
          <p:nvPr/>
        </p:nvSpPr>
        <p:spPr>
          <a:xfrm>
            <a:off x="396835" y="47839789"/>
            <a:ext cx="13836729" cy="532924"/>
          </a:xfrm>
          <a:prstGeom prst="roundRect">
            <a:avLst>
              <a:gd name="adj" fmla="val 8938"/>
            </a:avLst>
          </a:prstGeom>
          <a:solidFill>
            <a:srgbClr val="F2F2F2"/>
          </a:solidFill>
          <a:ln/>
        </p:spPr>
      </p:sp>
      <p:sp>
        <p:nvSpPr>
          <p:cNvPr id="171" name="Shape 169"/>
          <p:cNvSpPr/>
          <p:nvPr/>
        </p:nvSpPr>
        <p:spPr>
          <a:xfrm>
            <a:off x="391239" y="47839789"/>
            <a:ext cx="13847921" cy="532924"/>
          </a:xfrm>
          <a:prstGeom prst="roundRect">
            <a:avLst>
              <a:gd name="adj" fmla="val 3192"/>
            </a:avLst>
          </a:prstGeom>
          <a:solidFill>
            <a:srgbClr val="F2F2F2"/>
          </a:solidFill>
          <a:ln/>
        </p:spPr>
      </p:sp>
      <p:sp>
        <p:nvSpPr>
          <p:cNvPr id="172" name="Text 170"/>
          <p:cNvSpPr/>
          <p:nvPr/>
        </p:nvSpPr>
        <p:spPr>
          <a:xfrm>
            <a:off x="504587" y="47924799"/>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Why does red soil have a red color?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Due to the presence of iron oxide.</a:t>
            </a:r>
            <a:endParaRPr lang="en-US" sz="850" dirty="0"/>
          </a:p>
        </p:txBody>
      </p:sp>
      <p:sp>
        <p:nvSpPr>
          <p:cNvPr id="173" name="Text 171"/>
          <p:cNvSpPr/>
          <p:nvPr/>
        </p:nvSpPr>
        <p:spPr>
          <a:xfrm>
            <a:off x="396835" y="48500228"/>
            <a:ext cx="13836729" cy="181451"/>
          </a:xfrm>
          <a:prstGeom prst="rect">
            <a:avLst/>
          </a:prstGeom>
          <a:noFill/>
          <a:ln/>
        </p:spPr>
        <p:txBody>
          <a:bodyPr wrap="none" lIns="0" tIns="0" rIns="0" bIns="0" rtlCol="0" anchor="t"/>
          <a:lstStyle/>
          <a:p>
            <a:pPr algn="l" lvl="4" marL="1714500" indent="-342900">
              <a:lnSpc>
                <a:spcPts val="1400"/>
              </a:lnSpc>
              <a:buSzPct val="100000"/>
              <a:buFont typeface="+mj-lt"/>
              <a:buAutoNum type="arabicPeriod" startAt="1"/>
            </a:pPr>
            <a:endParaRPr lang="en-US" sz="850" dirty="0"/>
          </a:p>
        </p:txBody>
      </p:sp>
      <p:sp>
        <p:nvSpPr>
          <p:cNvPr id="174" name="Shape 172"/>
          <p:cNvSpPr/>
          <p:nvPr/>
        </p:nvSpPr>
        <p:spPr>
          <a:xfrm>
            <a:off x="396835" y="48809196"/>
            <a:ext cx="13836729" cy="532924"/>
          </a:xfrm>
          <a:prstGeom prst="roundRect">
            <a:avLst>
              <a:gd name="adj" fmla="val 8938"/>
            </a:avLst>
          </a:prstGeom>
          <a:solidFill>
            <a:srgbClr val="F2F2F2"/>
          </a:solidFill>
          <a:ln/>
        </p:spPr>
      </p:sp>
      <p:sp>
        <p:nvSpPr>
          <p:cNvPr id="175" name="Shape 173"/>
          <p:cNvSpPr/>
          <p:nvPr/>
        </p:nvSpPr>
        <p:spPr>
          <a:xfrm>
            <a:off x="391239" y="48809196"/>
            <a:ext cx="13847921" cy="532924"/>
          </a:xfrm>
          <a:prstGeom prst="roundRect">
            <a:avLst>
              <a:gd name="adj" fmla="val 3192"/>
            </a:avLst>
          </a:prstGeom>
          <a:solidFill>
            <a:srgbClr val="F2F2F2"/>
          </a:solidFill>
          <a:ln/>
        </p:spPr>
      </p:sp>
      <p:sp>
        <p:nvSpPr>
          <p:cNvPr id="176" name="Text 174"/>
          <p:cNvSpPr/>
          <p:nvPr/>
        </p:nvSpPr>
        <p:spPr>
          <a:xfrm>
            <a:off x="504587" y="48894206"/>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Name states where red soil is found.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Tamil Nadu, Karnataka, Andhra Pradesh, Odisha, Jharkhand, Chhattisgarh. Yellow Soil</a:t>
            </a:r>
            <a:endParaRPr lang="en-US" sz="850" dirty="0"/>
          </a:p>
        </p:txBody>
      </p:sp>
      <p:sp>
        <p:nvSpPr>
          <p:cNvPr id="177" name="Text 175"/>
          <p:cNvSpPr/>
          <p:nvPr/>
        </p:nvSpPr>
        <p:spPr>
          <a:xfrm>
            <a:off x="396835" y="49469635"/>
            <a:ext cx="13836729" cy="181451"/>
          </a:xfrm>
          <a:prstGeom prst="rect">
            <a:avLst/>
          </a:prstGeom>
          <a:noFill/>
          <a:ln/>
        </p:spPr>
        <p:txBody>
          <a:bodyPr wrap="none" lIns="0" tIns="0" rIns="0" bIns="0" rtlCol="0" anchor="t"/>
          <a:lstStyle/>
          <a:p>
            <a:pPr algn="l" lvl="5" marL="2057400" indent="-342900">
              <a:lnSpc>
                <a:spcPts val="1400"/>
              </a:lnSpc>
              <a:buSzPct val="100000"/>
              <a:buFont typeface="+mj-lt"/>
              <a:buAutoNum type="arabicPeriod" startAt="1"/>
            </a:pPr>
            <a:endParaRPr lang="en-US" sz="850" dirty="0"/>
          </a:p>
        </p:txBody>
      </p:sp>
      <p:sp>
        <p:nvSpPr>
          <p:cNvPr id="178" name="Shape 176"/>
          <p:cNvSpPr/>
          <p:nvPr/>
        </p:nvSpPr>
        <p:spPr>
          <a:xfrm>
            <a:off x="396835" y="49778603"/>
            <a:ext cx="13836729" cy="532924"/>
          </a:xfrm>
          <a:prstGeom prst="roundRect">
            <a:avLst>
              <a:gd name="adj" fmla="val 8938"/>
            </a:avLst>
          </a:prstGeom>
          <a:solidFill>
            <a:srgbClr val="F2F2F2"/>
          </a:solidFill>
          <a:ln/>
        </p:spPr>
      </p:sp>
      <p:sp>
        <p:nvSpPr>
          <p:cNvPr id="179" name="Shape 177"/>
          <p:cNvSpPr/>
          <p:nvPr/>
        </p:nvSpPr>
        <p:spPr>
          <a:xfrm>
            <a:off x="391239" y="49778603"/>
            <a:ext cx="13847921" cy="532924"/>
          </a:xfrm>
          <a:prstGeom prst="roundRect">
            <a:avLst>
              <a:gd name="adj" fmla="val 3192"/>
            </a:avLst>
          </a:prstGeom>
          <a:solidFill>
            <a:srgbClr val="F2F2F2"/>
          </a:solidFill>
          <a:ln/>
        </p:spPr>
      </p:sp>
      <p:sp>
        <p:nvSpPr>
          <p:cNvPr id="180" name="Text 178"/>
          <p:cNvSpPr/>
          <p:nvPr/>
        </p:nvSpPr>
        <p:spPr>
          <a:xfrm>
            <a:off x="504587" y="49863613"/>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How is yellow soil formed?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From the weathering of rocks with hydrated ferric oxide, giving it a yellow color.</a:t>
            </a:r>
            <a:endParaRPr lang="en-US" sz="850" dirty="0"/>
          </a:p>
        </p:txBody>
      </p:sp>
      <p:sp>
        <p:nvSpPr>
          <p:cNvPr id="181" name="Text 179"/>
          <p:cNvSpPr/>
          <p:nvPr/>
        </p:nvSpPr>
        <p:spPr>
          <a:xfrm>
            <a:off x="396835" y="50439042"/>
            <a:ext cx="13836729" cy="181451"/>
          </a:xfrm>
          <a:prstGeom prst="rect">
            <a:avLst/>
          </a:prstGeom>
          <a:noFill/>
          <a:ln/>
        </p:spPr>
        <p:txBody>
          <a:bodyPr wrap="none" lIns="0" tIns="0" rIns="0" bIns="0" rtlCol="0" anchor="t"/>
          <a:lstStyle/>
          <a:p>
            <a:pPr algn="l" lvl="6" marL="2400300" indent="-342900">
              <a:lnSpc>
                <a:spcPts val="1400"/>
              </a:lnSpc>
              <a:buSzPct val="100000"/>
              <a:buFont typeface="+mj-lt"/>
              <a:buAutoNum type="arabicPeriod" startAt="1"/>
            </a:pPr>
            <a:endParaRPr lang="en-US" sz="850" dirty="0"/>
          </a:p>
        </p:txBody>
      </p:sp>
      <p:sp>
        <p:nvSpPr>
          <p:cNvPr id="182" name="Shape 180"/>
          <p:cNvSpPr/>
          <p:nvPr/>
        </p:nvSpPr>
        <p:spPr>
          <a:xfrm>
            <a:off x="396835" y="50748009"/>
            <a:ext cx="13836729" cy="714375"/>
          </a:xfrm>
          <a:prstGeom prst="roundRect">
            <a:avLst>
              <a:gd name="adj" fmla="val 6668"/>
            </a:avLst>
          </a:prstGeom>
          <a:solidFill>
            <a:srgbClr val="F2F2F2"/>
          </a:solidFill>
          <a:ln/>
        </p:spPr>
      </p:sp>
      <p:sp>
        <p:nvSpPr>
          <p:cNvPr id="183" name="Shape 181"/>
          <p:cNvSpPr/>
          <p:nvPr/>
        </p:nvSpPr>
        <p:spPr>
          <a:xfrm>
            <a:off x="391239" y="50748009"/>
            <a:ext cx="13847921" cy="714375"/>
          </a:xfrm>
          <a:prstGeom prst="roundRect">
            <a:avLst>
              <a:gd name="adj" fmla="val 2381"/>
            </a:avLst>
          </a:prstGeom>
          <a:solidFill>
            <a:srgbClr val="F2F2F2"/>
          </a:solidFill>
          <a:ln/>
        </p:spPr>
      </p:sp>
      <p:sp>
        <p:nvSpPr>
          <p:cNvPr id="184" name="Text 182"/>
          <p:cNvSpPr/>
          <p:nvPr/>
        </p:nvSpPr>
        <p:spPr>
          <a:xfrm>
            <a:off x="504587" y="50833020"/>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Which crops grow in yellow soil?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Maize, pulses, oilseeds (when manured and fertilized). Laterite Soil  Where is laterite soil commonly found? Kerala, Karnataka, Maharashtra, Odisha, Assam.  Which crops grow in laterite soil? Tea, coffee, cashew, rubber (with proper treatment). Arid (Desert) Soil  In which region is arid soil found? Rajasthan and Gujarat (Thar Desert).  Which crops can grow in arid soil? Drought-resistant crops like barley, millet, dates, and pulses.</a:t>
            </a:r>
            <a:endParaRPr lang="en-US" sz="850" dirty="0"/>
          </a:p>
        </p:txBody>
      </p:sp>
      <p:sp>
        <p:nvSpPr>
          <p:cNvPr id="185" name="Text 183"/>
          <p:cNvSpPr/>
          <p:nvPr/>
        </p:nvSpPr>
        <p:spPr>
          <a:xfrm>
            <a:off x="396835" y="51589900"/>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endParaRPr lang="en-US" sz="850" dirty="0"/>
          </a:p>
        </p:txBody>
      </p:sp>
      <p:sp>
        <p:nvSpPr>
          <p:cNvPr id="186" name="Shape 184"/>
          <p:cNvSpPr/>
          <p:nvPr/>
        </p:nvSpPr>
        <p:spPr>
          <a:xfrm>
            <a:off x="396835" y="51898868"/>
            <a:ext cx="13836729" cy="714375"/>
          </a:xfrm>
          <a:prstGeom prst="roundRect">
            <a:avLst>
              <a:gd name="adj" fmla="val 6668"/>
            </a:avLst>
          </a:prstGeom>
          <a:solidFill>
            <a:srgbClr val="F2F2F2"/>
          </a:solidFill>
          <a:ln/>
        </p:spPr>
      </p:sp>
      <p:sp>
        <p:nvSpPr>
          <p:cNvPr id="187" name="Shape 185"/>
          <p:cNvSpPr/>
          <p:nvPr/>
        </p:nvSpPr>
        <p:spPr>
          <a:xfrm>
            <a:off x="391239" y="51898868"/>
            <a:ext cx="13847921" cy="714375"/>
          </a:xfrm>
          <a:prstGeom prst="roundRect">
            <a:avLst>
              <a:gd name="adj" fmla="val 2381"/>
            </a:avLst>
          </a:prstGeom>
          <a:solidFill>
            <a:srgbClr val="F2F2F2"/>
          </a:solidFill>
          <a:ln/>
        </p:spPr>
      </p:sp>
      <p:sp>
        <p:nvSpPr>
          <p:cNvPr id="188" name="Text 186"/>
          <p:cNvSpPr/>
          <p:nvPr/>
        </p:nvSpPr>
        <p:spPr>
          <a:xfrm>
            <a:off x="504587" y="51983878"/>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What is Bangar and Khadar?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Bangar Soil (Old Alluvial Soil): Older alluvial deposits found away from river beds.Less fertile because it is higher in age and has more kankar .Located on terraces and upland areas. Khadar Soil (New Alluvial Soil): Younger alluvial deposits found in the flood plains of rivers. More fertile as it is renewed every year by river silt during floods and rich in humus and supports intensive agriculture (rice, wheat, sugarcane). </a:t>
            </a:r>
            <a:endParaRPr lang="en-US" sz="850" dirty="0"/>
          </a:p>
        </p:txBody>
      </p:sp>
      <p:sp>
        <p:nvSpPr>
          <p:cNvPr id="189" name="Text 187"/>
          <p:cNvSpPr/>
          <p:nvPr/>
        </p:nvSpPr>
        <p:spPr>
          <a:xfrm>
            <a:off x="396835" y="52740758"/>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190" name="Shape 188"/>
          <p:cNvSpPr/>
          <p:nvPr/>
        </p:nvSpPr>
        <p:spPr>
          <a:xfrm>
            <a:off x="396835" y="53049726"/>
            <a:ext cx="13836729" cy="532924"/>
          </a:xfrm>
          <a:prstGeom prst="roundRect">
            <a:avLst>
              <a:gd name="adj" fmla="val 8938"/>
            </a:avLst>
          </a:prstGeom>
          <a:solidFill>
            <a:srgbClr val="F2F2F2"/>
          </a:solidFill>
          <a:ln/>
        </p:spPr>
      </p:sp>
      <p:sp>
        <p:nvSpPr>
          <p:cNvPr id="191" name="Shape 189"/>
          <p:cNvSpPr/>
          <p:nvPr/>
        </p:nvSpPr>
        <p:spPr>
          <a:xfrm>
            <a:off x="391239" y="53049726"/>
            <a:ext cx="13847921" cy="532924"/>
          </a:xfrm>
          <a:prstGeom prst="roundRect">
            <a:avLst>
              <a:gd name="adj" fmla="val 3192"/>
            </a:avLst>
          </a:prstGeom>
          <a:solidFill>
            <a:srgbClr val="F2F2F2"/>
          </a:solidFill>
          <a:ln/>
        </p:spPr>
      </p:sp>
      <p:sp>
        <p:nvSpPr>
          <p:cNvPr id="192" name="Text 190"/>
          <p:cNvSpPr/>
          <p:nvPr/>
        </p:nvSpPr>
        <p:spPr>
          <a:xfrm>
            <a:off x="504587" y="53134736"/>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Three reasons for conservation?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a) Resources are limited in nature, they must be used carefully b) Most resources are non-renewable and c) Extra care bust be taken to be conserve for both</a:t>
            </a:r>
            <a:endParaRPr lang="en-US" sz="850" dirty="0"/>
          </a:p>
        </p:txBody>
      </p:sp>
      <p:sp>
        <p:nvSpPr>
          <p:cNvPr id="193" name="Text 191"/>
          <p:cNvSpPr/>
          <p:nvPr/>
        </p:nvSpPr>
        <p:spPr>
          <a:xfrm>
            <a:off x="396835" y="53710165"/>
            <a:ext cx="13836729" cy="362903"/>
          </a:xfrm>
          <a:prstGeom prst="rect">
            <a:avLst/>
          </a:prstGeom>
          <a:noFill/>
          <a:ln/>
        </p:spPr>
        <p:txBody>
          <a:bodyPr wrap="square" lIns="0" tIns="0" rIns="0" bIns="0" rtlCol="0" anchor="t"/>
          <a:lstStyle/>
          <a:p>
            <a:pPr algn="l" marL="3429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Why is land/Soil as a resource important for us? Land is the basic natural resource on which all human activities depend. It provides space for agriculture, housing, industries, transport, communication, forests, pastures, minerals and water resources, base for biodiversity, ecological balance and cultural heritage. See the below pie graph for easy understanding:</a:t>
            </a:r>
            <a:endParaRPr lang="en-US" sz="850" dirty="0"/>
          </a:p>
        </p:txBody>
      </p:sp>
      <p:sp>
        <p:nvSpPr>
          <p:cNvPr id="194" name="Text 192"/>
          <p:cNvSpPr/>
          <p:nvPr/>
        </p:nvSpPr>
        <p:spPr>
          <a:xfrm>
            <a:off x="396835" y="54200584"/>
            <a:ext cx="13836729" cy="181451"/>
          </a:xfrm>
          <a:prstGeom prst="rect">
            <a:avLst/>
          </a:prstGeom>
          <a:noFill/>
          <a:ln/>
        </p:spPr>
        <p:txBody>
          <a:bodyPr wrap="none" lIns="0" tIns="0" rIns="0" bIns="0" rtlCol="0" anchor="t"/>
          <a:lstStyle/>
          <a:p>
            <a:pPr algn="l" indent="0" marL="0">
              <a:lnSpc>
                <a:spcPts val="1400"/>
              </a:lnSpc>
              <a:buNone/>
            </a:pPr>
            <a:r>
              <a:rPr lang="en-US" sz="850" dirty="0">
                <a:solidFill>
                  <a:srgbClr val="272525"/>
                </a:solidFill>
                <a:latin typeface="Inter" pitchFamily="34" charset="0"/>
                <a:ea typeface="Inter" pitchFamily="34" charset="-122"/>
                <a:cs typeface="Inter" pitchFamily="34" charset="-120"/>
              </a:rPr>
              <a:t>29.Write three physical and three human factors which determine the use of land.</a:t>
            </a:r>
            <a:endParaRPr lang="en-US" sz="850" dirty="0"/>
          </a:p>
        </p:txBody>
      </p:sp>
      <p:sp>
        <p:nvSpPr>
          <p:cNvPr id="195" name="Text 193"/>
          <p:cNvSpPr/>
          <p:nvPr/>
        </p:nvSpPr>
        <p:spPr>
          <a:xfrm>
            <a:off x="396835" y="54509551"/>
            <a:ext cx="13836729" cy="362903"/>
          </a:xfrm>
          <a:prstGeom prst="rect">
            <a:avLst/>
          </a:prstGeom>
          <a:noFill/>
          <a:ln/>
        </p:spPr>
        <p:txBody>
          <a:bodyPr wrap="square" lIns="0" tIns="0" rIns="0" bIns="0" rtlCol="0" anchor="t"/>
          <a:lstStyle/>
          <a:p>
            <a:pPr algn="l" marL="3429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 According to National Forest Policy, how much of the country’s area should be under forest cover and why? Give two considerations for this norm. Have we been able to meet this norm? We have 22.57% area under forests which is far lower than the desired 33% of geographical area, as outlined by National Forest Policy.</a:t>
            </a:r>
            <a:endParaRPr lang="en-US" sz="850" dirty="0"/>
          </a:p>
        </p:txBody>
      </p:sp>
      <p:sp>
        <p:nvSpPr>
          <p:cNvPr id="196" name="Text 194"/>
          <p:cNvSpPr/>
          <p:nvPr/>
        </p:nvSpPr>
        <p:spPr>
          <a:xfrm>
            <a:off x="396835" y="54912101"/>
            <a:ext cx="13836729" cy="544354"/>
          </a:xfrm>
          <a:prstGeom prst="rect">
            <a:avLst/>
          </a:prstGeom>
          <a:noFill/>
          <a:ln/>
        </p:spPr>
        <p:txBody>
          <a:bodyPr wrap="square" lIns="0" tIns="0" rIns="0" bIns="0" rtlCol="0" anchor="t"/>
          <a:lstStyle/>
          <a:p>
            <a:pPr algn="l" marL="342900" indent="-342900">
              <a:lnSpc>
                <a:spcPts val="1400"/>
              </a:lnSpc>
              <a:buSzPct val="100000"/>
              <a:buFont typeface="+mj-lt"/>
              <a:buAutoNum type="arabicPeriod" startAt="2"/>
            </a:pPr>
            <a:r>
              <a:rPr lang="en-US" sz="850" dirty="0">
                <a:solidFill>
                  <a:srgbClr val="272525"/>
                </a:solidFill>
                <a:latin typeface="Inter" pitchFamily="34" charset="0"/>
                <a:ea typeface="Inter" pitchFamily="34" charset="-122"/>
                <a:cs typeface="Inter" pitchFamily="34" charset="-120"/>
              </a:rPr>
              <a:t>What is land degradation? What is the area of degraded land in India? Name four types of waste-lands and their percentage share respectively. Damage to the land, bringing down its quality is called land degradation. India has 130 million hectares of degraded land. The below are four categories of waste-lands: a) Water eroded area (56%) b) Forest degraded area(28%) c) Wind eroded area(10%) and d) Saline and Alkaline land(6%) 32 .How the human activities which have caused land degradation? Deforestation, Overgrazing,Mining activities ,Ove -irrigation leads to water logging and Industrial effluents</a:t>
            </a:r>
            <a:endParaRPr lang="en-US" sz="850" dirty="0"/>
          </a:p>
        </p:txBody>
      </p:sp>
      <p:sp>
        <p:nvSpPr>
          <p:cNvPr id="197" name="Text 195"/>
          <p:cNvSpPr/>
          <p:nvPr/>
        </p:nvSpPr>
        <p:spPr>
          <a:xfrm>
            <a:off x="396835" y="55496103"/>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3"/>
            </a:pPr>
            <a:endParaRPr lang="en-US" sz="850" dirty="0"/>
          </a:p>
        </p:txBody>
      </p:sp>
      <p:sp>
        <p:nvSpPr>
          <p:cNvPr id="198" name="Shape 196"/>
          <p:cNvSpPr/>
          <p:nvPr/>
        </p:nvSpPr>
        <p:spPr>
          <a:xfrm>
            <a:off x="396835" y="55805070"/>
            <a:ext cx="13836729" cy="532924"/>
          </a:xfrm>
          <a:prstGeom prst="roundRect">
            <a:avLst>
              <a:gd name="adj" fmla="val 8938"/>
            </a:avLst>
          </a:prstGeom>
          <a:solidFill>
            <a:srgbClr val="F2F2F2"/>
          </a:solidFill>
          <a:ln/>
        </p:spPr>
      </p:sp>
      <p:sp>
        <p:nvSpPr>
          <p:cNvPr id="199" name="Shape 197"/>
          <p:cNvSpPr/>
          <p:nvPr/>
        </p:nvSpPr>
        <p:spPr>
          <a:xfrm>
            <a:off x="391239" y="55805070"/>
            <a:ext cx="13847921" cy="532924"/>
          </a:xfrm>
          <a:prstGeom prst="roundRect">
            <a:avLst>
              <a:gd name="adj" fmla="val 3192"/>
            </a:avLst>
          </a:prstGeom>
          <a:solidFill>
            <a:srgbClr val="F2F2F2"/>
          </a:solidFill>
          <a:ln/>
        </p:spPr>
      </p:sp>
      <p:sp>
        <p:nvSpPr>
          <p:cNvPr id="200" name="Text 198"/>
          <p:cNvSpPr/>
          <p:nvPr/>
        </p:nvSpPr>
        <p:spPr>
          <a:xfrm>
            <a:off x="504587" y="55890081"/>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Which factor is mainly responsible for maximum land degradation in India?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Over-grazingover irrigation and deforestation are the main reasons for land degradation. Eg.Gujarat, Rajasthan, Madhya Pradesh and Maharashtra. </a:t>
            </a:r>
            <a:endParaRPr lang="en-US" sz="850" dirty="0"/>
          </a:p>
        </p:txBody>
      </p:sp>
      <p:sp>
        <p:nvSpPr>
          <p:cNvPr id="201" name="Text 199"/>
          <p:cNvSpPr/>
          <p:nvPr/>
        </p:nvSpPr>
        <p:spPr>
          <a:xfrm>
            <a:off x="396835" y="56465510"/>
            <a:ext cx="13836729" cy="181451"/>
          </a:xfrm>
          <a:prstGeom prst="rect">
            <a:avLst/>
          </a:prstGeom>
          <a:noFill/>
          <a:ln/>
        </p:spPr>
        <p:txBody>
          <a:bodyPr wrap="none" lIns="0" tIns="0" rIns="0" bIns="0" rtlCol="0" anchor="t"/>
          <a:lstStyle/>
          <a:p>
            <a:pPr algn="l" lvl="1" marL="685800" indent="-342900">
              <a:lnSpc>
                <a:spcPts val="1400"/>
              </a:lnSpc>
              <a:buSzPct val="100000"/>
              <a:buFont typeface="+mj-lt"/>
              <a:buAutoNum type="arabicPeriod" startAt="1"/>
            </a:pPr>
            <a:endParaRPr lang="en-US" sz="850" dirty="0"/>
          </a:p>
        </p:txBody>
      </p:sp>
      <p:sp>
        <p:nvSpPr>
          <p:cNvPr id="202" name="Shape 200"/>
          <p:cNvSpPr/>
          <p:nvPr/>
        </p:nvSpPr>
        <p:spPr>
          <a:xfrm>
            <a:off x="396835" y="56774477"/>
            <a:ext cx="13836729" cy="714375"/>
          </a:xfrm>
          <a:prstGeom prst="roundRect">
            <a:avLst>
              <a:gd name="adj" fmla="val 6668"/>
            </a:avLst>
          </a:prstGeom>
          <a:solidFill>
            <a:srgbClr val="F2F2F2"/>
          </a:solidFill>
          <a:ln/>
        </p:spPr>
      </p:sp>
      <p:sp>
        <p:nvSpPr>
          <p:cNvPr id="203" name="Shape 201"/>
          <p:cNvSpPr/>
          <p:nvPr/>
        </p:nvSpPr>
        <p:spPr>
          <a:xfrm>
            <a:off x="391239" y="56774477"/>
            <a:ext cx="13847921" cy="714375"/>
          </a:xfrm>
          <a:prstGeom prst="roundRect">
            <a:avLst>
              <a:gd name="adj" fmla="val 2381"/>
            </a:avLst>
          </a:prstGeom>
          <a:solidFill>
            <a:srgbClr val="F2F2F2"/>
          </a:solidFill>
          <a:ln/>
        </p:spPr>
      </p:sp>
      <p:sp>
        <p:nvSpPr>
          <p:cNvPr id="204" name="Text 202"/>
          <p:cNvSpPr/>
          <p:nvPr/>
        </p:nvSpPr>
        <p:spPr>
          <a:xfrm>
            <a:off x="504587" y="56859488"/>
            <a:ext cx="13621226" cy="544354"/>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Write some measures/steps to solve problems of land degradation?
</a:t>
            </a:r>
            <a:pPr algn="l" indent="0" marL="0">
              <a:lnSpc>
                <a:spcPts val="1400"/>
              </a:lnSpc>
              <a:buNone/>
            </a:pPr>
            <a:r>
              <a:rPr lang="en-US" sz="850" dirty="0">
                <a:solidFill>
                  <a:srgbClr val="272525"/>
                </a:solidFill>
                <a:latin typeface="Consolas" pitchFamily="34" charset="0"/>
                <a:ea typeface="Consolas" pitchFamily="34" charset="-122"/>
                <a:cs typeface="Consolas" pitchFamily="34" charset="-120"/>
              </a:rPr>
              <a:t> The beolow are the meastures/steps measures to conserve land/soil:  Afforestation  To control over-grazing  Planting of shelter belts of plants  Stabilisation of sand dunes  Control of mining activities  Proper discharge and disposal of industrial effluents  Proper management of waste-lands  Avoid over-irrigation and  Avoid overuse of fertilizers and pesticides.</a:t>
            </a:r>
            <a:endParaRPr lang="en-US" sz="850" dirty="0"/>
          </a:p>
        </p:txBody>
      </p:sp>
      <p:sp>
        <p:nvSpPr>
          <p:cNvPr id="205" name="Text 203"/>
          <p:cNvSpPr/>
          <p:nvPr/>
        </p:nvSpPr>
        <p:spPr>
          <a:xfrm>
            <a:off x="396835" y="57616368"/>
            <a:ext cx="13836729" cy="181451"/>
          </a:xfrm>
          <a:prstGeom prst="rect">
            <a:avLst/>
          </a:prstGeom>
          <a:noFill/>
          <a:ln/>
        </p:spPr>
        <p:txBody>
          <a:bodyPr wrap="none" lIns="0" tIns="0" rIns="0" bIns="0" rtlCol="0" anchor="t"/>
          <a:lstStyle/>
          <a:p>
            <a:pPr algn="l" marL="342900" indent="-342900">
              <a:lnSpc>
                <a:spcPts val="1400"/>
              </a:lnSpc>
              <a:buSzPct val="100000"/>
              <a:buFont typeface="+mj-lt"/>
              <a:buAutoNum type="arabicPeriod" startAt="1"/>
            </a:pPr>
            <a:r>
              <a:rPr lang="en-US" sz="850" dirty="0">
                <a:solidFill>
                  <a:srgbClr val="272525"/>
                </a:solidFill>
                <a:latin typeface="Inter" pitchFamily="34" charset="0"/>
                <a:ea typeface="Inter" pitchFamily="34" charset="-122"/>
                <a:cs typeface="Inter" pitchFamily="34" charset="-120"/>
              </a:rPr>
              <a:t>Write the main factors responsible for soil formation? </a:t>
            </a:r>
            <a:endParaRPr lang="en-US" sz="850" dirty="0"/>
          </a:p>
        </p:txBody>
      </p:sp>
      <p:sp>
        <p:nvSpPr>
          <p:cNvPr id="206" name="Shape 204"/>
          <p:cNvSpPr/>
          <p:nvPr/>
        </p:nvSpPr>
        <p:spPr>
          <a:xfrm>
            <a:off x="396835" y="57925335"/>
            <a:ext cx="13836729" cy="532924"/>
          </a:xfrm>
          <a:prstGeom prst="roundRect">
            <a:avLst>
              <a:gd name="adj" fmla="val 8938"/>
            </a:avLst>
          </a:prstGeom>
          <a:solidFill>
            <a:srgbClr val="F2F2F2"/>
          </a:solidFill>
          <a:ln/>
        </p:spPr>
      </p:sp>
      <p:sp>
        <p:nvSpPr>
          <p:cNvPr id="207" name="Shape 205"/>
          <p:cNvSpPr/>
          <p:nvPr/>
        </p:nvSpPr>
        <p:spPr>
          <a:xfrm>
            <a:off x="391239" y="57925335"/>
            <a:ext cx="13847921" cy="532924"/>
          </a:xfrm>
          <a:prstGeom prst="roundRect">
            <a:avLst>
              <a:gd name="adj" fmla="val 3192"/>
            </a:avLst>
          </a:prstGeom>
          <a:solidFill>
            <a:srgbClr val="F2F2F2"/>
          </a:solidFill>
          <a:ln/>
        </p:spPr>
      </p:sp>
      <p:sp>
        <p:nvSpPr>
          <p:cNvPr id="208" name="Text 206"/>
          <p:cNvSpPr/>
          <p:nvPr/>
        </p:nvSpPr>
        <p:spPr>
          <a:xfrm>
            <a:off x="504587" y="58010346"/>
            <a:ext cx="13621226" cy="362903"/>
          </a:xfrm>
          <a:prstGeom prst="rect">
            <a:avLst/>
          </a:prstGeom>
          <a:noFill/>
          <a:ln/>
        </p:spPr>
        <p:txBody>
          <a:bodyPr wrap="square" lIns="0" tIns="0" rIns="0" bIns="0" rtlCol="0" anchor="t"/>
          <a:lstStyle/>
          <a:p>
            <a:pPr algn="l" indent="0" marL="0">
              <a:lnSpc>
                <a:spcPts val="1400"/>
              </a:lnSpc>
              <a:buNone/>
            </a:pPr>
            <a:r>
              <a:rPr lang="en-US" sz="850" dirty="0">
                <a:solidFill>
                  <a:srgbClr val="272525"/>
                </a:solidFill>
                <a:highlight>
                  <a:srgbClr val="F2F2F2"/>
                </a:highlight>
                <a:latin typeface="Consolas" pitchFamily="34" charset="0"/>
                <a:ea typeface="Consolas" pitchFamily="34" charset="-122"/>
                <a:cs typeface="Consolas" pitchFamily="34" charset="-120"/>
              </a:rPr>
              <a:t>Soil is a living system. It takes millions of years to form soil up to a few centimeters in depth.</a:t>
            </a:r>
            <a:endParaRPr lang="en-US" sz="850" dirty="0"/>
          </a:p>
        </p:txBody>
      </p:sp>
      <p:sp>
        <p:nvSpPr>
          <p:cNvPr id="209" name="Shape 207"/>
          <p:cNvSpPr/>
          <p:nvPr/>
        </p:nvSpPr>
        <p:spPr>
          <a:xfrm>
            <a:off x="396835" y="58594228"/>
            <a:ext cx="181451" cy="181451"/>
          </a:xfrm>
          <a:prstGeom prst="roundRect">
            <a:avLst>
              <a:gd name="adj" fmla="val 50388731"/>
            </a:avLst>
          </a:prstGeom>
          <a:noFill/>
          <a:ln w="7620">
            <a:solidFill>
              <a:srgbClr val="FFFFFF"/>
            </a:solidFill>
            <a:prstDash val="solid"/>
          </a:ln>
        </p:spPr>
      </p:sp>
      <p:pic>
        <p:nvPicPr>
          <p:cNvPr id="210" name="Image 0" descr="preencoded.png">    </p:cNvPr>
          <p:cNvPicPr>
            <a:picLocks noChangeAspect="1"/>
          </p:cNvPicPr>
          <p:nvPr/>
        </p:nvPicPr>
        <p:blipFill>
          <a:blip r:embed="rId1"/>
          <a:stretch>
            <a:fillRect/>
          </a:stretch>
        </p:blipFill>
        <p:spPr>
          <a:xfrm>
            <a:off x="404455" y="58601848"/>
            <a:ext cx="166211" cy="166211"/>
          </a:xfrm>
          <a:prstGeom prst="rect">
            <a:avLst/>
          </a:prstGeom>
        </p:spPr>
      </p:pic>
      <p:sp>
        <p:nvSpPr>
          <p:cNvPr id="211" name="Text 208"/>
          <p:cNvSpPr/>
          <p:nvPr/>
        </p:nvSpPr>
        <p:spPr>
          <a:xfrm>
            <a:off x="634960" y="58585775"/>
            <a:ext cx="1298496" cy="198477"/>
          </a:xfrm>
          <a:prstGeom prst="rect">
            <a:avLst/>
          </a:prstGeom>
          <a:noFill/>
          <a:ln/>
        </p:spPr>
        <p:txBody>
          <a:bodyPr wrap="none" lIns="0" tIns="0" rIns="0" bIns="0" rtlCol="0" anchor="t"/>
          <a:lstStyle/>
          <a:p>
            <a:pPr algn="l" indent="0" marL="0">
              <a:lnSpc>
                <a:spcPts val="1550"/>
              </a:lnSpc>
              <a:buNone/>
            </a:pPr>
            <a:r>
              <a:rPr lang="en-US" sz="1100" b="1" dirty="0">
                <a:solidFill>
                  <a:srgbClr val="272525"/>
                </a:solidFill>
                <a:latin typeface="Inter Bold" pitchFamily="34" charset="0"/>
                <a:ea typeface="Inter Bold" pitchFamily="34" charset="-122"/>
                <a:cs typeface="Inter Bold" pitchFamily="34" charset="-120"/>
              </a:rPr>
              <a:t>by Dr K S KANNAN</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23768"/>
            <a:ext cx="4674275" cy="566976"/>
          </a:xfrm>
          <a:prstGeom prst="rect">
            <a:avLst/>
          </a:prstGeom>
          <a:noFill/>
          <a:ln/>
        </p:spPr>
        <p:txBody>
          <a:bodyPr wrap="none" lIns="0" tIns="0" rIns="0" bIns="0" rtlCol="0" anchor="t"/>
          <a:lstStyle/>
          <a:p>
            <a:pPr algn="l" indent="0" marL="0">
              <a:lnSpc>
                <a:spcPts val="4450"/>
              </a:lnSpc>
              <a:buNone/>
            </a:pPr>
            <a:r>
              <a:rPr lang="en-US" sz="3550" b="1" dirty="0">
                <a:solidFill>
                  <a:srgbClr val="000000"/>
                </a:solidFill>
                <a:latin typeface="Inter Bold" pitchFamily="34" charset="0"/>
                <a:ea typeface="Inter Bold" pitchFamily="34" charset="-122"/>
                <a:cs typeface="Inter Bold" pitchFamily="34" charset="-120"/>
              </a:rPr>
              <a:t>Quick Start Checklist</a:t>
            </a:r>
            <a:endParaRPr lang="en-US" sz="3550" dirty="0"/>
          </a:p>
        </p:txBody>
      </p:sp>
      <p:sp>
        <p:nvSpPr>
          <p:cNvPr id="3" name="Text 1"/>
          <p:cNvSpPr/>
          <p:nvPr/>
        </p:nvSpPr>
        <p:spPr>
          <a:xfrm>
            <a:off x="793790" y="1530906"/>
            <a:ext cx="13042821" cy="37052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Type </a:t>
            </a:r>
            <a:pPr algn="l" indent="0" marL="0">
              <a:lnSpc>
                <a:spcPts val="2850"/>
              </a:lnSpc>
              <a:buNone/>
            </a:pPr>
            <a:r>
              <a:rPr lang="en-US" sz="1750" dirty="0">
                <a:solidFill>
                  <a:srgbClr val="272525"/>
                </a:solidFill>
                <a:highlight>
                  <a:srgbClr val="F2F2F2"/>
                </a:highlight>
                <a:latin typeface="Consolas" pitchFamily="34" charset="0"/>
                <a:ea typeface="Consolas" pitchFamily="34" charset="-122"/>
                <a:cs typeface="Consolas" pitchFamily="34" charset="-120"/>
              </a:rPr>
              <a:t>/</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 in a card to open the slash menu</a:t>
            </a:r>
            <a:endParaRPr lang="en-US" sz="1750" dirty="0"/>
          </a:p>
        </p:txBody>
      </p:sp>
      <p:sp>
        <p:nvSpPr>
          <p:cNvPr id="4" name="Shape 2"/>
          <p:cNvSpPr/>
          <p:nvPr/>
        </p:nvSpPr>
        <p:spPr>
          <a:xfrm>
            <a:off x="793790" y="1598890"/>
            <a:ext cx="226814" cy="226814"/>
          </a:xfrm>
          <a:prstGeom prst="roundRect">
            <a:avLst>
              <a:gd name="adj" fmla="val 42003"/>
            </a:avLst>
          </a:prstGeom>
          <a:noFill/>
          <a:ln w="22860">
            <a:solidFill>
              <a:srgbClr val="4950BC"/>
            </a:solidFill>
            <a:prstDash val="solid"/>
          </a:ln>
        </p:spPr>
      </p:sp>
      <p:sp>
        <p:nvSpPr>
          <p:cNvPr id="5" name="Text 3"/>
          <p:cNvSpPr/>
          <p:nvPr/>
        </p:nvSpPr>
        <p:spPr>
          <a:xfrm>
            <a:off x="793790" y="1980724"/>
            <a:ext cx="13042821" cy="362903"/>
          </a:xfrm>
          <a:prstGeom prst="rect">
            <a:avLst/>
          </a:prstGeom>
          <a:noFill/>
          <a:ln/>
        </p:spPr>
        <p:txBody>
          <a:bodyPr wrap="none" lIns="0" tIns="0" rIns="0" bIns="0" rtlCol="0" anchor="t"/>
          <a:lstStyle/>
          <a:p>
            <a:pPr algn="l" lvl="1" marL="6858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It lets you browse and add content blocks quickly</a:t>
            </a:r>
            <a:endParaRPr lang="en-US" sz="1750" dirty="0"/>
          </a:p>
        </p:txBody>
      </p:sp>
      <p:sp>
        <p:nvSpPr>
          <p:cNvPr id="6" name="Text 4"/>
          <p:cNvSpPr/>
          <p:nvPr/>
        </p:nvSpPr>
        <p:spPr>
          <a:xfrm>
            <a:off x="793790" y="2422922"/>
            <a:ext cx="13042821" cy="362903"/>
          </a:xfrm>
          <a:prstGeom prst="rect">
            <a:avLst/>
          </a:prstGeom>
          <a:noFill/>
          <a:ln/>
        </p:spPr>
        <p:txBody>
          <a:bodyPr wrap="none" lIns="0" tIns="0" rIns="0" bIns="0" rtlCol="0" anchor="t"/>
          <a:lstStyle/>
          <a:p>
            <a:pPr algn="l" lvl="1" marL="685800" indent="-342900">
              <a:lnSpc>
                <a:spcPts val="2850"/>
              </a:lnSpc>
              <a:buSzPct val="100000"/>
              <a:buChar char="•"/>
            </a:pPr>
            <a:r>
              <a:rPr lang="en-US" sz="1750" dirty="0">
                <a:solidFill>
                  <a:srgbClr val="272525"/>
                </a:solidFill>
                <a:latin typeface="Inter" pitchFamily="34" charset="0"/>
                <a:ea typeface="Inter" pitchFamily="34" charset="-122"/>
                <a:cs typeface="Inter" pitchFamily="34" charset="-120"/>
              </a:rPr>
              <a:t>Content blocks can be added from the </a:t>
            </a:r>
            <a:pPr algn="l" lvl="1" indent="0" marL="0">
              <a:lnSpc>
                <a:spcPts val="2850"/>
              </a:lnSpc>
              <a:buNone/>
            </a:pPr>
            <a:r>
              <a:rPr lang="en-US" sz="1750" dirty="0">
                <a:solidFill>
                  <a:srgbClr val="272525"/>
                </a:solidFill>
                <a:latin typeface="Inter" pitchFamily="34" charset="0"/>
                <a:ea typeface="Inter" pitchFamily="34" charset="-122"/>
                <a:cs typeface="Inter" pitchFamily="34" charset="-120"/>
              </a:rPr>
              <a:t>insert menu</a:t>
            </a:r>
            <a:pPr algn="l" lvl="1" indent="0" marL="0">
              <a:lnSpc>
                <a:spcPts val="2850"/>
              </a:lnSpc>
              <a:buNone/>
            </a:pPr>
            <a:r>
              <a:rPr lang="en-US" sz="1750" dirty="0">
                <a:solidFill>
                  <a:srgbClr val="272525"/>
                </a:solidFill>
                <a:latin typeface="Inter" pitchFamily="34" charset="0"/>
                <a:ea typeface="Inter" pitchFamily="34" charset="-122"/>
                <a:cs typeface="Inter" pitchFamily="34" charset="-120"/>
              </a:rPr>
              <a:t> if you prefer to drag</a:t>
            </a:r>
            <a:endParaRPr lang="en-US" sz="1750" dirty="0"/>
          </a:p>
        </p:txBody>
      </p:sp>
      <p:sp>
        <p:nvSpPr>
          <p:cNvPr id="7" name="Text 5"/>
          <p:cNvSpPr/>
          <p:nvPr/>
        </p:nvSpPr>
        <p:spPr>
          <a:xfrm>
            <a:off x="793790" y="2865120"/>
            <a:ext cx="13042821" cy="37052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Add a new card</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(type </a:t>
            </a:r>
            <a:pPr algn="l" indent="0" marL="0">
              <a:lnSpc>
                <a:spcPts val="2850"/>
              </a:lnSpc>
              <a:buNone/>
            </a:pPr>
            <a:r>
              <a:rPr lang="en-US" sz="1750" dirty="0">
                <a:solidFill>
                  <a:srgbClr val="272525"/>
                </a:solidFill>
                <a:highlight>
                  <a:srgbClr val="F2F2F2"/>
                </a:highlight>
                <a:latin typeface="Consolas" pitchFamily="34" charset="0"/>
                <a:ea typeface="Consolas" pitchFamily="34" charset="-122"/>
                <a:cs typeface="Consolas" pitchFamily="34" charset="-120"/>
              </a:rPr>
              <a:t>/card</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or select a template via the </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plus button</a:t>
            </a:r>
            <a:endParaRPr lang="en-US" sz="1750" dirty="0"/>
          </a:p>
        </p:txBody>
      </p:sp>
      <p:sp>
        <p:nvSpPr>
          <p:cNvPr id="8" name="Shape 6"/>
          <p:cNvSpPr/>
          <p:nvPr/>
        </p:nvSpPr>
        <p:spPr>
          <a:xfrm>
            <a:off x="793790" y="2933105"/>
            <a:ext cx="226814" cy="226814"/>
          </a:xfrm>
          <a:prstGeom prst="roundRect">
            <a:avLst>
              <a:gd name="adj" fmla="val 42003"/>
            </a:avLst>
          </a:prstGeom>
          <a:noFill/>
          <a:ln w="22860">
            <a:solidFill>
              <a:srgbClr val="4950BC"/>
            </a:solidFill>
            <a:prstDash val="solid"/>
          </a:ln>
        </p:spPr>
      </p:sp>
      <p:sp>
        <p:nvSpPr>
          <p:cNvPr id="9" name="Text 7"/>
          <p:cNvSpPr/>
          <p:nvPr/>
        </p:nvSpPr>
        <p:spPr>
          <a:xfrm>
            <a:off x="793790" y="3314938"/>
            <a:ext cx="13042821" cy="37052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Create multi-column layouts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(type </a:t>
            </a:r>
            <a:pPr algn="l" indent="0" marL="0">
              <a:lnSpc>
                <a:spcPts val="2850"/>
              </a:lnSpc>
              <a:buNone/>
            </a:pPr>
            <a:r>
              <a:rPr lang="en-US" sz="1750" dirty="0">
                <a:solidFill>
                  <a:srgbClr val="272525"/>
                </a:solidFill>
                <a:highlight>
                  <a:srgbClr val="F2F2F2"/>
                </a:highlight>
                <a:latin typeface="Consolas" pitchFamily="34" charset="0"/>
                <a:ea typeface="Consolas" pitchFamily="34" charset="-122"/>
                <a:cs typeface="Consolas" pitchFamily="34" charset="-120"/>
              </a:rPr>
              <a:t>/columns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or </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drag blocks</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side by side</a:t>
            </a:r>
            <a:endParaRPr lang="en-US" sz="1750" dirty="0"/>
          </a:p>
        </p:txBody>
      </p:sp>
      <p:sp>
        <p:nvSpPr>
          <p:cNvPr id="10" name="Shape 8"/>
          <p:cNvSpPr/>
          <p:nvPr/>
        </p:nvSpPr>
        <p:spPr>
          <a:xfrm>
            <a:off x="793790" y="3382923"/>
            <a:ext cx="226814" cy="226814"/>
          </a:xfrm>
          <a:prstGeom prst="roundRect">
            <a:avLst>
              <a:gd name="adj" fmla="val 42003"/>
            </a:avLst>
          </a:prstGeom>
          <a:noFill/>
          <a:ln w="22860">
            <a:solidFill>
              <a:srgbClr val="4950BC"/>
            </a:solidFill>
            <a:prstDash val="solid"/>
          </a:ln>
        </p:spPr>
      </p:sp>
      <p:sp>
        <p:nvSpPr>
          <p:cNvPr id="11" name="Text 9"/>
          <p:cNvSpPr/>
          <p:nvPr/>
        </p:nvSpPr>
        <p:spPr>
          <a:xfrm>
            <a:off x="793790" y="3764756"/>
            <a:ext cx="13042821" cy="37052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Add an image </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(type </a:t>
            </a:r>
            <a:pPr algn="l" indent="0" marL="0">
              <a:lnSpc>
                <a:spcPts val="2850"/>
              </a:lnSpc>
              <a:buNone/>
            </a:pPr>
            <a:r>
              <a:rPr lang="en-US" sz="1750" dirty="0">
                <a:solidFill>
                  <a:srgbClr val="272525"/>
                </a:solidFill>
                <a:highlight>
                  <a:srgbClr val="F2F2F2"/>
                </a:highlight>
                <a:latin typeface="Consolas" pitchFamily="34" charset="0"/>
                <a:ea typeface="Consolas" pitchFamily="34" charset="-122"/>
                <a:cs typeface="Consolas" pitchFamily="34" charset="-120"/>
              </a:rPr>
              <a:t>/image</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You can drag in or paste image files too!</a:t>
            </a:r>
            <a:endParaRPr lang="en-US" sz="1750" dirty="0"/>
          </a:p>
        </p:txBody>
      </p:sp>
      <p:sp>
        <p:nvSpPr>
          <p:cNvPr id="12" name="Shape 10"/>
          <p:cNvSpPr/>
          <p:nvPr/>
        </p:nvSpPr>
        <p:spPr>
          <a:xfrm>
            <a:off x="793790" y="3832741"/>
            <a:ext cx="226814" cy="226814"/>
          </a:xfrm>
          <a:prstGeom prst="roundRect">
            <a:avLst>
              <a:gd name="adj" fmla="val 42003"/>
            </a:avLst>
          </a:prstGeom>
          <a:noFill/>
          <a:ln w="22860">
            <a:solidFill>
              <a:srgbClr val="4950BC"/>
            </a:solidFill>
            <a:prstDash val="solid"/>
          </a:ln>
        </p:spPr>
      </p:sp>
      <p:sp>
        <p:nvSpPr>
          <p:cNvPr id="13" name="Text 11"/>
          <p:cNvSpPr/>
          <p:nvPr/>
        </p:nvSpPr>
        <p:spPr>
          <a:xfrm>
            <a:off x="793790" y="4214574"/>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Change the deck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theme</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to give it a different look and feel</a:t>
            </a:r>
            <a:endParaRPr lang="en-US" sz="1750" dirty="0"/>
          </a:p>
        </p:txBody>
      </p:sp>
      <p:sp>
        <p:nvSpPr>
          <p:cNvPr id="14" name="Shape 12"/>
          <p:cNvSpPr/>
          <p:nvPr/>
        </p:nvSpPr>
        <p:spPr>
          <a:xfrm>
            <a:off x="793790" y="4282559"/>
            <a:ext cx="226814" cy="226814"/>
          </a:xfrm>
          <a:prstGeom prst="roundRect">
            <a:avLst>
              <a:gd name="adj" fmla="val 42003"/>
            </a:avLst>
          </a:prstGeom>
          <a:noFill/>
          <a:ln w="22860">
            <a:solidFill>
              <a:srgbClr val="4950BC"/>
            </a:solidFill>
            <a:prstDash val="solid"/>
          </a:ln>
        </p:spPr>
      </p:sp>
      <p:sp>
        <p:nvSpPr>
          <p:cNvPr id="15" name="Text 13"/>
          <p:cNvSpPr/>
          <p:nvPr/>
        </p:nvSpPr>
        <p:spPr>
          <a:xfrm>
            <a:off x="793790" y="4656773"/>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Try present mode</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and use your arrow keys and </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spotlight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to move around</a:t>
            </a:r>
            <a:endParaRPr lang="en-US" sz="1750" dirty="0"/>
          </a:p>
        </p:txBody>
      </p:sp>
      <p:sp>
        <p:nvSpPr>
          <p:cNvPr id="16" name="Shape 14"/>
          <p:cNvSpPr/>
          <p:nvPr/>
        </p:nvSpPr>
        <p:spPr>
          <a:xfrm>
            <a:off x="793790" y="4724757"/>
            <a:ext cx="226814" cy="226814"/>
          </a:xfrm>
          <a:prstGeom prst="roundRect">
            <a:avLst>
              <a:gd name="adj" fmla="val 42003"/>
            </a:avLst>
          </a:prstGeom>
          <a:noFill/>
          <a:ln w="22860">
            <a:solidFill>
              <a:srgbClr val="4950BC"/>
            </a:solidFill>
            <a:prstDash val="solid"/>
          </a:ln>
        </p:spPr>
      </p:sp>
      <p:sp>
        <p:nvSpPr>
          <p:cNvPr id="17" name="Text 15"/>
          <p:cNvSpPr/>
          <p:nvPr/>
        </p:nvSpPr>
        <p:spPr>
          <a:xfrm>
            <a:off x="793790" y="5098971"/>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Inter" pitchFamily="34" charset="0"/>
                <a:ea typeface="Inter" pitchFamily="34" charset="-122"/>
                <a:cs typeface="Inter" pitchFamily="34" charset="-120"/>
              </a:rPr>
              <a:t>🎉</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Share your deck</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a:t>
            </a:r>
            <a:pPr algn="l" indent="0" marL="0">
              <a:lnSpc>
                <a:spcPts val="2850"/>
              </a:lnSpc>
              <a:buNone/>
            </a:pPr>
            <a:r>
              <a:rPr lang="en-US" sz="1750" b="1" dirty="0">
                <a:solidFill>
                  <a:srgbClr val="272525"/>
                </a:solidFill>
                <a:latin typeface="Inter" pitchFamily="34" charset="0"/>
                <a:ea typeface="Inter" pitchFamily="34" charset="-122"/>
                <a:cs typeface="Inter" pitchFamily="34" charset="-120"/>
              </a:rPr>
              <a:t> </a:t>
            </a:r>
            <a:pPr algn="l" indent="0" marL="0">
              <a:lnSpc>
                <a:spcPts val="2850"/>
              </a:lnSpc>
              <a:buNone/>
            </a:pPr>
            <a:r>
              <a:rPr lang="en-US" sz="1750" dirty="0">
                <a:solidFill>
                  <a:srgbClr val="272525"/>
                </a:solidFill>
                <a:latin typeface="Inter" pitchFamily="34" charset="0"/>
                <a:ea typeface="Inter" pitchFamily="34" charset="-122"/>
                <a:cs typeface="Inter" pitchFamily="34" charset="-120"/>
              </a:rPr>
              <a:t>Publish it to the world, invite others, or export a PDF</a:t>
            </a:r>
            <a:endParaRPr lang="en-US" sz="1750" dirty="0"/>
          </a:p>
        </p:txBody>
      </p:sp>
      <p:sp>
        <p:nvSpPr>
          <p:cNvPr id="18" name="Shape 16"/>
          <p:cNvSpPr/>
          <p:nvPr/>
        </p:nvSpPr>
        <p:spPr>
          <a:xfrm>
            <a:off x="793790" y="5166955"/>
            <a:ext cx="226814" cy="226814"/>
          </a:xfrm>
          <a:prstGeom prst="roundRect">
            <a:avLst>
              <a:gd name="adj" fmla="val 42003"/>
            </a:avLst>
          </a:prstGeom>
          <a:noFill/>
          <a:ln w="22860">
            <a:solidFill>
              <a:srgbClr val="4950BC"/>
            </a:solidFill>
            <a:prstDash val="solid"/>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Slide 1</vt:lpstr>
      <vt:lpstr>Slide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2025-11-16T04:14:32Z</dcterms:created>
  <dcterms:modified xsi:type="dcterms:W3CDTF">2025-11-16T04:14:32Z</dcterms:modified>
</cp:coreProperties>
</file>